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3"/>
  </p:notesMasterIdLst>
  <p:sldIdLst>
    <p:sldId id="256" r:id="rId2"/>
    <p:sldId id="281" r:id="rId3"/>
    <p:sldId id="283" r:id="rId4"/>
    <p:sldId id="284" r:id="rId5"/>
    <p:sldId id="293" r:id="rId6"/>
    <p:sldId id="262" r:id="rId7"/>
    <p:sldId id="261" r:id="rId8"/>
    <p:sldId id="302" r:id="rId9"/>
    <p:sldId id="278" r:id="rId10"/>
    <p:sldId id="280" r:id="rId11"/>
    <p:sldId id="285" r:id="rId12"/>
    <p:sldId id="279" r:id="rId13"/>
    <p:sldId id="277" r:id="rId14"/>
    <p:sldId id="276" r:id="rId15"/>
    <p:sldId id="257" r:id="rId16"/>
    <p:sldId id="258" r:id="rId17"/>
    <p:sldId id="298" r:id="rId18"/>
    <p:sldId id="300" r:id="rId19"/>
    <p:sldId id="299" r:id="rId20"/>
    <p:sldId id="297" r:id="rId21"/>
    <p:sldId id="301" r:id="rId22"/>
    <p:sldId id="294" r:id="rId23"/>
    <p:sldId id="272" r:id="rId24"/>
    <p:sldId id="259" r:id="rId25"/>
    <p:sldId id="273" r:id="rId26"/>
    <p:sldId id="274" r:id="rId27"/>
    <p:sldId id="292" r:id="rId28"/>
    <p:sldId id="275" r:id="rId29"/>
    <p:sldId id="286" r:id="rId30"/>
    <p:sldId id="265" r:id="rId31"/>
    <p:sldId id="287" r:id="rId32"/>
    <p:sldId id="266" r:id="rId33"/>
    <p:sldId id="288" r:id="rId34"/>
    <p:sldId id="267" r:id="rId35"/>
    <p:sldId id="290" r:id="rId36"/>
    <p:sldId id="264" r:id="rId37"/>
    <p:sldId id="289" r:id="rId38"/>
    <p:sldId id="269" r:id="rId39"/>
    <p:sldId id="291" r:id="rId40"/>
    <p:sldId id="282" r:id="rId41"/>
    <p:sldId id="270" r:id="rId42"/>
  </p:sldIdLst>
  <p:sldSz cx="12192000" cy="6858000"/>
  <p:notesSz cx="6858000" cy="9144000"/>
  <p:defaultTextStyle>
    <a:defPPr>
      <a:defRPr lang="en-I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377E4"/>
    <a:srgbClr val="BE4545"/>
    <a:srgbClr val="D0CE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008" autoAdjust="0"/>
  </p:normalViewPr>
  <p:slideViewPr>
    <p:cSldViewPr snapToGrid="0">
      <p:cViewPr varScale="1">
        <p:scale>
          <a:sx n="149" d="100"/>
          <a:sy n="149" d="100"/>
        </p:scale>
        <p:origin x="696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4T16:01:18.35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6032 24575,'0'-723'0,"2"696"0,9-52 0,-2 17 0,-3 31 0,2 0 0,0 0 0,2 0 0,2 1 0,21-41 0,-15 35 0,-2-2 0,19-66 0,12-42 0,-38 120 0,-1-1 0,-1 0 0,-1-1 0,-1 0 0,1-45 0,7-100 0,-5 94 0,1 4 0,-4 40 0,1-51 0,-3 41 0,1 1 0,10-46 0,-5 41 0,3-63 0,-1-47 0,0-49 0,-12-499 0,3 670 0,9-49 0,-3 19 0,18-158 0,-24 215 0,38-231 0,55-83 0,-66 253 0,-22 58 0,-1-1 0,0-1 0,-1 1 0,6-24 0,12-45 0,-17 65 0,0-1 0,-2 1 0,0-1 0,2-21 0,4-58 0,1-47 0,-9 106 0,2 0 0,14-63 0,1-11 0,-12 74 0,2 1 0,1 1 0,2 0 0,20-43 0,-28 72 0,0 1 0,0 0 0,1 0 0,0 0 0,0 0 0,1 1 0,-1 0 0,1 0 0,1 0 0,-1 1 0,13-8 0,6-2 0,0 2 0,31-11 0,-6 3 0,-20 9 0,2 1 0,-1 2 0,51-8 0,34-11 0,-31 5 0,152-21 0,-96 18 0,-74 13 0,80-6 0,7-2 0,-118 13 0,-1 3 0,1 1 0,0 1 0,68 4 0,290 15 0,-155-13 0,-198 1 0,62 13 0,-66-9 0,0-2 0,43 2 0,-43-6 0,-1 3 0,45 10 0,43 6 0,-73-17 0,202 12 0,-143-18 0,116 4 0,-140 7 0,-40-3 0,50 0 0,-54-4 0,0 1 0,0 2 0,-1 1 0,1 3 0,44 15 0,-46-14 0,0-1 0,73 6 0,-10-11 0,-66-4 0,0 1 0,42 8 0,10 4 0,-53-9 0,0 2 0,60 18 0,-66-16 0,0-2 0,0 0 0,0-2 0,1-1 0,47-3 0,-33 1 0,68 8 0,-33 3 0,91 20 0,-117-19 0,-31-8 0,1 1 0,-1 0 0,-1 2 0,33 16 0,53 32 0,-104-54 6,0 0-1,0 1 1,0-1-1,0 1 0,-1 0 1,1 1-1,-1-1 1,0 0-1,0 1 1,0 0-1,0 0 1,-1 0-1,1 0 0,-1 0 1,0 0-1,0 0 1,-1 1-1,0-1 1,1 1-1,-1-1 1,0 7-1,0-8-50,-1 0 0,0 0 0,0 1 0,-1-1 0,1 0 0,-1 0 0,1 0 0,-1 0 0,0 0 0,0-1 0,0 1 0,-1 0 0,1 0 0,-1-1 0,1 1 0,-1 0 0,0-1 0,0 0 0,0 1 0,0-1 0,0 0 0,-1 0 0,1 0 0,-1-1 0,1 1 0,-1 0 0,0-1 0,1 0 0,-1 0 0,0 0 0,0 0 0,-5 1 0,-10 2-6781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4T16:01:38.3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5501 24575,'1'-9'0,"-1"1"0,2 0 0,-1 0 0,1 0 0,1 0 0,-1 0 0,1 0 0,7-12 0,39-60 0,-17 31 0,-23 35 0,1 0 0,1 0 0,0 1 0,1 0 0,1 1 0,27-21 0,97-55 0,-64 43 0,162-88 0,-225 127 0,0-1 0,-1-1 0,0 1 0,-1-1 0,1-1 0,-1 0 0,7-10 0,44-75 0,-1 3 0,-26 47 0,-19 24 0,1 2 0,1 0 0,0 0 0,31-26 0,226-137 0,-225 153 0,-13 6 0,-1 0 0,-1-3 0,-2 0 0,0-2 0,-2-1 0,46-59 0,-51 62 0,1 0 0,1 2 0,0 1 0,2 1 0,1 2 0,56-31 0,38-28 0,141-117 0,-197 140 0,91-100 0,-140 139 0,0 0 0,25-16 0,-3 2 0,96-74 0,-71 56 0,113-108 0,-99 83 0,-54 53 0,-1-1 0,39-47 0,157-187 0,-155 185 0,-26 23 0,-27 31 0,1 2 0,0-1 0,16-12 0,242-200 0,-112 83 0,-149 132 0,0 1 0,0-1 0,-1-1 0,-1 1 0,0-1 0,-1-1 0,0 1 0,4-17 0,-2 8 0,22-43 0,-17 43 0,1 1 0,0 0 0,2 1 0,18-19 0,-25 31 0,0 0 0,0 0 0,1 1 0,0 0 0,0 1 0,1 0 0,-1 1 0,1 0 0,1 1 0,20-6 0,15 0 0,-23 6 0,1-1 0,-1-1 0,0-1 0,-1-1 0,0-1 0,0-1 0,34-22 0,-38 19 0,0-1 0,-2-1 0,1-1 0,-2-1 0,0 0 0,22-32 0,-17 19 0,1 1 0,2 2 0,1 0 0,1 1 0,1 2 0,1 1 0,1 1 0,1 1 0,1 2 0,40-19 0,65-25 0,-79 27 0,83-66 0,-14 9 0,7-6 0,-115 86 0,-2-1 0,1 0 0,-2-2 0,22-25 0,-26 27 0,0 0 0,2 1 0,-1 0 0,2 1 0,0 0 0,0 2 0,28-17 0,280-162 0,-295 171 0,6-4 0,-20 13 0,0 0 0,1 1 0,0 0 0,0 1 0,1 1 0,15-5 0,-24 9 9,0 0 1,0 0-1,0-1 0,0 0 0,0 0 1,-1 0-1,1-1 0,-1 1 0,0-1 0,0-1 1,-1 1-1,7-8 0,-4 2-257,0 0 1,0-1-1,-1 0 1,-1 0-1,7-17 1,-6 9-6579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CCE52F-80CD-40A5-929C-1B62E3350971}" type="datetimeFigureOut">
              <a:rPr lang="en-IL" smtClean="0"/>
              <a:t>29/06/2023</a:t>
            </a:fld>
            <a:endParaRPr lang="en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A4D461-3ECC-40E6-85DE-9BABD85D8A23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5036845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A4D461-3ECC-40E6-85DE-9BABD85D8A23}" type="slidenum">
              <a:rPr lang="en-IL" smtClean="0"/>
              <a:t>2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0187121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A4D461-3ECC-40E6-85DE-9BABD85D8A23}" type="slidenum">
              <a:rPr lang="en-IL" smtClean="0"/>
              <a:t>18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9996210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A4D461-3ECC-40E6-85DE-9BABD85D8A23}" type="slidenum">
              <a:rPr lang="en-IL" smtClean="0"/>
              <a:t>19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1188760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A4D461-3ECC-40E6-85DE-9BABD85D8A23}" type="slidenum">
              <a:rPr lang="en-IL" smtClean="0"/>
              <a:t>20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4251989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A4D461-3ECC-40E6-85DE-9BABD85D8A23}" type="slidenum">
              <a:rPr lang="en-IL" smtClean="0"/>
              <a:t>21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5715649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A4D461-3ECC-40E6-85DE-9BABD85D8A23}" type="slidenum">
              <a:rPr lang="en-IL" smtClean="0"/>
              <a:t>22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4712321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A4D461-3ECC-40E6-85DE-9BABD85D8A23}" type="slidenum">
              <a:rPr lang="en-IL" smtClean="0"/>
              <a:t>23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173131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A4D461-3ECC-40E6-85DE-9BABD85D8A23}" type="slidenum">
              <a:rPr lang="en-IL" smtClean="0"/>
              <a:t>24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025858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A4D461-3ECC-40E6-85DE-9BABD85D8A23}" type="slidenum">
              <a:rPr lang="en-IL" smtClean="0"/>
              <a:t>26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9706242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A4D461-3ECC-40E6-85DE-9BABD85D8A23}" type="slidenum">
              <a:rPr lang="en-IL" smtClean="0"/>
              <a:t>27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2602791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A4D461-3ECC-40E6-85DE-9BABD85D8A23}" type="slidenum">
              <a:rPr lang="en-IL" smtClean="0"/>
              <a:t>28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7324236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A4D461-3ECC-40E6-85DE-9BABD85D8A23}" type="slidenum">
              <a:rPr lang="en-IL" smtClean="0"/>
              <a:t>6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15311191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A4D461-3ECC-40E6-85DE-9BABD85D8A23}" type="slidenum">
              <a:rPr lang="en-IL" smtClean="0"/>
              <a:t>30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08895192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A4D461-3ECC-40E6-85DE-9BABD85D8A23}" type="slidenum">
              <a:rPr lang="en-IL" smtClean="0"/>
              <a:t>31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04042593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A4D461-3ECC-40E6-85DE-9BABD85D8A23}" type="slidenum">
              <a:rPr lang="en-IL" smtClean="0"/>
              <a:t>32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7410436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A4D461-3ECC-40E6-85DE-9BABD85D8A23}" type="slidenum">
              <a:rPr lang="en-IL" smtClean="0"/>
              <a:t>33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15625271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A4D461-3ECC-40E6-85DE-9BABD85D8A23}" type="slidenum">
              <a:rPr lang="en-IL" smtClean="0"/>
              <a:t>34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49884656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A4D461-3ECC-40E6-85DE-9BABD85D8A23}" type="slidenum">
              <a:rPr lang="en-IL" smtClean="0"/>
              <a:t>35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8264794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A4D461-3ECC-40E6-85DE-9BABD85D8A23}" type="slidenum">
              <a:rPr lang="en-IL" smtClean="0"/>
              <a:t>9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8323827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A4D461-3ECC-40E6-85DE-9BABD85D8A23}" type="slidenum">
              <a:rPr lang="en-IL" smtClean="0"/>
              <a:t>10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7360221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A4D461-3ECC-40E6-85DE-9BABD85D8A23}" type="slidenum">
              <a:rPr lang="en-IL" smtClean="0"/>
              <a:t>11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0936277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A4D461-3ECC-40E6-85DE-9BABD85D8A23}" type="slidenum">
              <a:rPr lang="en-IL" smtClean="0"/>
              <a:t>12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5552442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A4D461-3ECC-40E6-85DE-9BABD85D8A23}" type="slidenum">
              <a:rPr lang="en-IL" smtClean="0"/>
              <a:t>13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5072958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A4D461-3ECC-40E6-85DE-9BABD85D8A23}" type="slidenum">
              <a:rPr lang="en-IL" smtClean="0"/>
              <a:t>16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7256497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A4D461-3ECC-40E6-85DE-9BABD85D8A23}" type="slidenum">
              <a:rPr lang="en-IL" smtClean="0"/>
              <a:t>17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1711427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1599C-7E03-8A1D-0B87-20ED646A3C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2B74C8-039D-7922-D8D2-974E0A7E69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35172B-9C36-D484-57C7-9B36B7C21B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073F6-26DF-4866-8865-8D57CAA6EA47}" type="datetimeFigureOut">
              <a:rPr lang="en-IL" smtClean="0"/>
              <a:t>29/06/2023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605E82-D895-CD84-3FE7-9C961A812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689D12-C8CA-0521-4505-764813634D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DABD78-6C65-4218-A493-57953379DFD8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6438146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22EC5-1E56-75D2-DA08-B3DA3000B4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D707D7D-A58D-D6C3-F7A4-8F9FCBD999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3BE20E-C278-2F1B-3191-8866DD93E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073F6-26DF-4866-8865-8D57CAA6EA47}" type="datetimeFigureOut">
              <a:rPr lang="en-IL" smtClean="0"/>
              <a:t>29/06/2023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2C7E0E-5E7F-A88C-CE3F-F4FF77A7E7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308D2B-6F13-DE30-8627-F257D89610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DABD78-6C65-4218-A493-57953379DFD8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1855270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1A8E62B-C420-AD2B-0022-ACF2921416E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BD4A466-B583-C9E8-9AFE-2DF89D6B8F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D55EA7-5BF9-D6F0-F850-EC72FC6BF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073F6-26DF-4866-8865-8D57CAA6EA47}" type="datetimeFigureOut">
              <a:rPr lang="en-IL" smtClean="0"/>
              <a:t>29/06/2023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13929B-2519-13C9-567F-F201A4C802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76D778-B1C8-6BBF-847B-F64DCDB5BD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DABD78-6C65-4218-A493-57953379DFD8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541918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E0371-1BF0-BB2D-90E0-D52406FED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735B77-5B3A-66E4-F5C2-0A8F5AA0EF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E95380-127D-4682-9AD2-E3C299AB0D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073F6-26DF-4866-8865-8D57CAA6EA47}" type="datetimeFigureOut">
              <a:rPr lang="en-IL" smtClean="0"/>
              <a:t>29/06/2023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7D5822-35A1-F166-6AFB-DCA081CD7C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3E13EE-989C-FCAE-EDC2-87AF3FE10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DABD78-6C65-4218-A493-57953379DFD8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3582941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B8E24-639F-8D9D-DA64-5AF1FCD51D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84FE4F-A6C4-2708-08AD-06B8985AEA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B3A3F7-B028-BDB1-546F-D0223CFA2F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073F6-26DF-4866-8865-8D57CAA6EA47}" type="datetimeFigureOut">
              <a:rPr lang="en-IL" smtClean="0"/>
              <a:t>29/06/2023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E5566B-B13D-35CD-D3BC-E21B9BDDAD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B240D8-C529-8F37-0EF9-3363602A17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DABD78-6C65-4218-A493-57953379DFD8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8656813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1B2BCB-3E81-52F6-5ABA-E84E14364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C2CD42-70A9-0E9D-A2E0-E4A91005B1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75DA58-D6E2-2EC5-BA16-F915E49E0F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914C8B-885C-4DAB-D7AB-E4773A7363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073F6-26DF-4866-8865-8D57CAA6EA47}" type="datetimeFigureOut">
              <a:rPr lang="en-IL" smtClean="0"/>
              <a:t>29/06/2023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F6920E-2DAC-2DCE-71C4-B3C4FE68E3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43D82C-92C2-EC2E-D1EA-F21475A4D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DABD78-6C65-4218-A493-57953379DFD8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0499182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F1F0C-EFA3-8E69-78B8-3A25495F90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2EF866-4538-70EB-7FAA-6E42BD1060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7E3F19-6061-65C2-515F-1E266B61AD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944F0EA-ADDE-C6D0-A75A-55379F170C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FE9DB0-0CBE-605E-80E2-E2B60C943B9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5D2C7D0-E95B-FCB4-B384-1E2E7DF49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073F6-26DF-4866-8865-8D57CAA6EA47}" type="datetimeFigureOut">
              <a:rPr lang="en-IL" smtClean="0"/>
              <a:t>29/06/2023</a:t>
            </a:fld>
            <a:endParaRPr lang="en-I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1EE7098-6C01-FB88-81B9-115D2CBE03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DE2CF31-2173-0CB9-5EF5-EB584C6C5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DABD78-6C65-4218-A493-57953379DFD8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3053272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0FEDF6-D1C9-9210-D28D-12AFAF228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E4C858A-1172-2DF1-3363-00D57139AE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073F6-26DF-4866-8865-8D57CAA6EA47}" type="datetimeFigureOut">
              <a:rPr lang="en-IL" smtClean="0"/>
              <a:t>29/06/2023</a:t>
            </a:fld>
            <a:endParaRPr lang="en-I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E7F1D1-F999-1055-09B1-424D6A1A45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A079C2-3E7A-DDF2-E107-9772FE6000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DABD78-6C65-4218-A493-57953379DFD8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800888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FC10D8D-B912-5D41-EC63-B25884BAB4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073F6-26DF-4866-8865-8D57CAA6EA47}" type="datetimeFigureOut">
              <a:rPr lang="en-IL" smtClean="0"/>
              <a:t>29/06/2023</a:t>
            </a:fld>
            <a:endParaRPr lang="en-I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5E140FB-9D8E-740B-54BF-62F0FAA32A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2F76D1-E492-5648-B231-522627216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DABD78-6C65-4218-A493-57953379DFD8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898986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27BE5-1606-4F27-0189-275C7B27B7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383227-2A89-5C7E-DD0E-D7D825CDDE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DFA930-E06F-6627-81A2-58D76BA885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E3BC86-D036-07ED-9339-67A0DC94FD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073F6-26DF-4866-8865-8D57CAA6EA47}" type="datetimeFigureOut">
              <a:rPr lang="en-IL" smtClean="0"/>
              <a:t>29/06/2023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0DF5D6-B1D3-A194-7881-A7BA2BB25E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B053D4-0B5A-35F4-4BA5-E35A8995B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DABD78-6C65-4218-A493-57953379DFD8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1972333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210A58-3ABC-972F-1C5C-5D9260BFD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73BA84E-A301-A2B7-827F-0E43F7FB12C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439E27-09E4-BC4F-6DA9-F516B977F3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389146-8EAB-7B9F-2C56-4B9DA55FFD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073F6-26DF-4866-8865-8D57CAA6EA47}" type="datetimeFigureOut">
              <a:rPr lang="en-IL" smtClean="0"/>
              <a:t>29/06/2023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A2160D-F38F-37BD-62CA-8291DC0704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BB93FB-F301-FD56-1D63-62FAD5D15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DABD78-6C65-4218-A493-57953379DFD8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7579483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C84B347-1E0D-719C-DC35-A0212E336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F774A6-9680-C76C-2A77-F7A9BDC300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1C804D-FE2B-765B-3473-A35D567537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9073F6-26DF-4866-8865-8D57CAA6EA47}" type="datetimeFigureOut">
              <a:rPr lang="en-IL" smtClean="0"/>
              <a:t>29/06/2023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0F35AC-E225-C188-E86E-536677BA34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FCF9C7-CC02-ACCE-4FB0-C9EC752C42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DABD78-6C65-4218-A493-57953379DFD8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9241496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I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customXml" Target="../ink/ink2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18" Type="http://schemas.openxmlformats.org/officeDocument/2006/relationships/image" Target="../media/image26.png"/><Relationship Id="rId3" Type="http://schemas.openxmlformats.org/officeDocument/2006/relationships/image" Target="../media/image11.png"/><Relationship Id="rId7" Type="http://schemas.openxmlformats.org/officeDocument/2006/relationships/image" Target="../media/image15.jpg"/><Relationship Id="rId12" Type="http://schemas.openxmlformats.org/officeDocument/2006/relationships/image" Target="../media/image20.png"/><Relationship Id="rId17" Type="http://schemas.openxmlformats.org/officeDocument/2006/relationships/image" Target="../media/image25.jpg"/><Relationship Id="rId2" Type="http://schemas.openxmlformats.org/officeDocument/2006/relationships/image" Target="../media/image10.png"/><Relationship Id="rId16" Type="http://schemas.openxmlformats.org/officeDocument/2006/relationships/image" Target="../media/image2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jpg"/><Relationship Id="rId15" Type="http://schemas.openxmlformats.org/officeDocument/2006/relationships/image" Target="../media/image23.jpg"/><Relationship Id="rId10" Type="http://schemas.openxmlformats.org/officeDocument/2006/relationships/image" Target="../media/image18.png"/><Relationship Id="rId19" Type="http://schemas.openxmlformats.org/officeDocument/2006/relationships/image" Target="../media/image27.jpg"/><Relationship Id="rId4" Type="http://schemas.openxmlformats.org/officeDocument/2006/relationships/image" Target="../media/image12.jpg"/><Relationship Id="rId9" Type="http://schemas.openxmlformats.org/officeDocument/2006/relationships/image" Target="../media/image17.jpg"/><Relationship Id="rId14" Type="http://schemas.openxmlformats.org/officeDocument/2006/relationships/image" Target="../media/image22.jp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g"/><Relationship Id="rId13" Type="http://schemas.openxmlformats.org/officeDocument/2006/relationships/image" Target="../media/image34.png"/><Relationship Id="rId18" Type="http://schemas.openxmlformats.org/officeDocument/2006/relationships/image" Target="../media/image39.png"/><Relationship Id="rId3" Type="http://schemas.openxmlformats.org/officeDocument/2006/relationships/slideLayout" Target="../slideLayouts/slideLayout2.xml"/><Relationship Id="rId21" Type="http://schemas.openxmlformats.org/officeDocument/2006/relationships/image" Target="../media/image42.jpg"/><Relationship Id="rId7" Type="http://schemas.openxmlformats.org/officeDocument/2006/relationships/image" Target="../media/image29.jpg"/><Relationship Id="rId12" Type="http://schemas.openxmlformats.org/officeDocument/2006/relationships/image" Target="../media/image33.png"/><Relationship Id="rId17" Type="http://schemas.openxmlformats.org/officeDocument/2006/relationships/image" Target="../media/image38.jpg"/><Relationship Id="rId2" Type="http://schemas.microsoft.com/office/2007/relationships/media" Target="../media/media1.m4a"/><Relationship Id="rId16" Type="http://schemas.openxmlformats.org/officeDocument/2006/relationships/image" Target="../media/image37.jpg"/><Relationship Id="rId20" Type="http://schemas.openxmlformats.org/officeDocument/2006/relationships/image" Target="../media/image41.jpg"/><Relationship Id="rId1" Type="http://schemas.openxmlformats.org/officeDocument/2006/relationships/audio" Target="NULL" TargetMode="External"/><Relationship Id="rId6" Type="http://schemas.openxmlformats.org/officeDocument/2006/relationships/image" Target="../media/image28.jpg"/><Relationship Id="rId11" Type="http://schemas.openxmlformats.org/officeDocument/2006/relationships/image" Target="../media/image32.png"/><Relationship Id="rId5" Type="http://schemas.openxmlformats.org/officeDocument/2006/relationships/image" Target="../media/image15.jpg"/><Relationship Id="rId15" Type="http://schemas.openxmlformats.org/officeDocument/2006/relationships/image" Target="../media/image36.png"/><Relationship Id="rId10" Type="http://schemas.openxmlformats.org/officeDocument/2006/relationships/image" Target="../media/image31.png"/><Relationship Id="rId19" Type="http://schemas.openxmlformats.org/officeDocument/2006/relationships/image" Target="../media/image40.png"/><Relationship Id="rId4" Type="http://schemas.openxmlformats.org/officeDocument/2006/relationships/notesSlide" Target="../notesSlides/notesSlide17.xml"/><Relationship Id="rId9" Type="http://schemas.openxmlformats.org/officeDocument/2006/relationships/image" Target="../media/image14.png"/><Relationship Id="rId1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8.png"/><Relationship Id="rId18" Type="http://schemas.openxmlformats.org/officeDocument/2006/relationships/image" Target="../media/image25.jpg"/><Relationship Id="rId26" Type="http://schemas.openxmlformats.org/officeDocument/2006/relationships/image" Target="../media/image35.png"/><Relationship Id="rId3" Type="http://schemas.openxmlformats.org/officeDocument/2006/relationships/slideLayout" Target="../slideLayouts/slideLayout2.xml"/><Relationship Id="rId21" Type="http://schemas.openxmlformats.org/officeDocument/2006/relationships/image" Target="../media/image33.png"/><Relationship Id="rId7" Type="http://schemas.openxmlformats.org/officeDocument/2006/relationships/image" Target="../media/image12.jpg"/><Relationship Id="rId12" Type="http://schemas.openxmlformats.org/officeDocument/2006/relationships/image" Target="../media/image17.jpg"/><Relationship Id="rId17" Type="http://schemas.openxmlformats.org/officeDocument/2006/relationships/image" Target="../media/image24.jpg"/><Relationship Id="rId25" Type="http://schemas.openxmlformats.org/officeDocument/2006/relationships/image" Target="../media/image34.png"/><Relationship Id="rId33" Type="http://schemas.openxmlformats.org/officeDocument/2006/relationships/image" Target="../media/image42.jpg"/><Relationship Id="rId2" Type="http://schemas.microsoft.com/office/2007/relationships/media" Target="../media/media1.m4a"/><Relationship Id="rId16" Type="http://schemas.openxmlformats.org/officeDocument/2006/relationships/image" Target="../media/image23.jpg"/><Relationship Id="rId20" Type="http://schemas.openxmlformats.org/officeDocument/2006/relationships/image" Target="../media/image32.png"/><Relationship Id="rId29" Type="http://schemas.openxmlformats.org/officeDocument/2006/relationships/image" Target="../media/image38.jpg"/><Relationship Id="rId1" Type="http://schemas.openxmlformats.org/officeDocument/2006/relationships/audio" Target="NULL" TargetMode="Externa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24" Type="http://schemas.openxmlformats.org/officeDocument/2006/relationships/image" Target="../media/image28.jpg"/><Relationship Id="rId32" Type="http://schemas.openxmlformats.org/officeDocument/2006/relationships/image" Target="../media/image41.jpg"/><Relationship Id="rId5" Type="http://schemas.openxmlformats.org/officeDocument/2006/relationships/image" Target="../media/image10.png"/><Relationship Id="rId15" Type="http://schemas.openxmlformats.org/officeDocument/2006/relationships/image" Target="../media/image21.png"/><Relationship Id="rId23" Type="http://schemas.openxmlformats.org/officeDocument/2006/relationships/image" Target="../media/image30.jpg"/><Relationship Id="rId28" Type="http://schemas.openxmlformats.org/officeDocument/2006/relationships/image" Target="../media/image37.jpg"/><Relationship Id="rId10" Type="http://schemas.openxmlformats.org/officeDocument/2006/relationships/image" Target="../media/image15.jpg"/><Relationship Id="rId19" Type="http://schemas.openxmlformats.org/officeDocument/2006/relationships/image" Target="../media/image31.png"/><Relationship Id="rId31" Type="http://schemas.openxmlformats.org/officeDocument/2006/relationships/image" Target="../media/image40.png"/><Relationship Id="rId4" Type="http://schemas.openxmlformats.org/officeDocument/2006/relationships/notesSlide" Target="../notesSlides/notesSlide18.xml"/><Relationship Id="rId9" Type="http://schemas.openxmlformats.org/officeDocument/2006/relationships/image" Target="../media/image14.png"/><Relationship Id="rId14" Type="http://schemas.openxmlformats.org/officeDocument/2006/relationships/image" Target="../media/image20.png"/><Relationship Id="rId22" Type="http://schemas.openxmlformats.org/officeDocument/2006/relationships/image" Target="../media/image29.jpg"/><Relationship Id="rId27" Type="http://schemas.openxmlformats.org/officeDocument/2006/relationships/image" Target="../media/image36.png"/><Relationship Id="rId30" Type="http://schemas.openxmlformats.org/officeDocument/2006/relationships/image" Target="../media/image39.png"/><Relationship Id="rId8" Type="http://schemas.openxmlformats.org/officeDocument/2006/relationships/image" Target="../media/image13.jp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4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6.png"/><Relationship Id="rId12" Type="http://schemas.openxmlformats.org/officeDocument/2006/relationships/image" Target="../media/image27.jpg"/><Relationship Id="rId2" Type="http://schemas.microsoft.com/office/2007/relationships/media" Target="../media/media1.m4a"/><Relationship Id="rId1" Type="http://schemas.openxmlformats.org/officeDocument/2006/relationships/audio" Target="NULL" TargetMode="External"/><Relationship Id="rId6" Type="http://schemas.openxmlformats.org/officeDocument/2006/relationships/image" Target="../media/image32.png"/><Relationship Id="rId11" Type="http://schemas.openxmlformats.org/officeDocument/2006/relationships/image" Target="../media/image28.jpg"/><Relationship Id="rId5" Type="http://schemas.openxmlformats.org/officeDocument/2006/relationships/image" Target="../media/image31.png"/><Relationship Id="rId10" Type="http://schemas.openxmlformats.org/officeDocument/2006/relationships/image" Target="../media/image30.jpg"/><Relationship Id="rId4" Type="http://schemas.openxmlformats.org/officeDocument/2006/relationships/notesSlide" Target="../notesSlides/notesSlide19.xml"/><Relationship Id="rId9" Type="http://schemas.openxmlformats.org/officeDocument/2006/relationships/image" Target="../media/image29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E0BCA5-A9E2-4B76-52FB-339466009C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5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Psychology Seminar Project</a:t>
            </a:r>
            <a:endParaRPr lang="en-IL" sz="52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922514-0E22-29E0-F3E2-FB108686AC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dirty="0"/>
              <a:t>June 2023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18105277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0C5E54-BF2D-954A-39BB-C48FFDB9F1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Measuring</a:t>
            </a:r>
            <a:r>
              <a:rPr lang="he-IL" dirty="0"/>
              <a:t> </a:t>
            </a:r>
            <a:r>
              <a:rPr lang="en-US" dirty="0"/>
              <a:t> Inversion effect 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9E2A32-338C-8CCC-87CF-0A762B172B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ROC curve - 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true positive rate (TPR) against false positive rate (FPR)</a:t>
            </a:r>
          </a:p>
          <a:p>
            <a:pPr marL="457200" lvl="1" indent="0">
              <a:buNone/>
            </a:pPr>
            <a:endParaRPr lang="en-US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What we expect in domain expert model?</a:t>
            </a:r>
            <a:br>
              <a:rPr lang="en-US" dirty="0"/>
            </a:br>
            <a:endParaRPr lang="en-US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What do we expect in non-expert?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en-US" dirty="0"/>
          </a:p>
          <a:p>
            <a:pPr lvl="1">
              <a:buFont typeface="Courier New" panose="02070309020205020404" pitchFamily="49" charset="0"/>
              <a:buChar char="o"/>
            </a:pPr>
            <a:endParaRPr lang="en-US" dirty="0"/>
          </a:p>
          <a:p>
            <a:pPr lvl="1">
              <a:buFont typeface="Courier New" panose="02070309020205020404" pitchFamily="49" charset="0"/>
              <a:buChar char="o"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endParaRPr lang="en-IL" dirty="0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C14654B6-6A07-2261-F771-BA90A38A5E9F}"/>
              </a:ext>
            </a:extLst>
          </p:cNvPr>
          <p:cNvCxnSpPr>
            <a:cxnSpLocks/>
          </p:cNvCxnSpPr>
          <p:nvPr/>
        </p:nvCxnSpPr>
        <p:spPr>
          <a:xfrm flipV="1">
            <a:off x="8112162" y="3314342"/>
            <a:ext cx="0" cy="23388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86D502B0-AEE7-F715-B7C4-994712FDEDFC}"/>
              </a:ext>
            </a:extLst>
          </p:cNvPr>
          <p:cNvCxnSpPr>
            <a:cxnSpLocks/>
          </p:cNvCxnSpPr>
          <p:nvPr/>
        </p:nvCxnSpPr>
        <p:spPr>
          <a:xfrm>
            <a:off x="8112162" y="5653238"/>
            <a:ext cx="24280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F7A25EBD-6775-E8FD-FFF6-2AC54F836244}"/>
              </a:ext>
            </a:extLst>
          </p:cNvPr>
          <p:cNvSpPr txBox="1"/>
          <p:nvPr/>
        </p:nvSpPr>
        <p:spPr>
          <a:xfrm>
            <a:off x="7615562" y="4335747"/>
            <a:ext cx="5465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TPR</a:t>
            </a:r>
            <a:endParaRPr lang="en-IL" sz="1600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2F1B60A8-4E08-A4A7-8137-4E1EE3779A6D}"/>
              </a:ext>
            </a:extLst>
          </p:cNvPr>
          <p:cNvSpPr txBox="1"/>
          <p:nvPr/>
        </p:nvSpPr>
        <p:spPr>
          <a:xfrm>
            <a:off x="7765126" y="5299023"/>
            <a:ext cx="4121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L" sz="1600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8E8D8656-873E-E9BD-562B-FC540F899913}"/>
              </a:ext>
            </a:extLst>
          </p:cNvPr>
          <p:cNvSpPr txBox="1"/>
          <p:nvPr/>
        </p:nvSpPr>
        <p:spPr>
          <a:xfrm>
            <a:off x="7749952" y="4066054"/>
            <a:ext cx="4121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L" sz="1600" dirty="0"/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99A7DE30-624C-C4C6-FAC6-BDF7C5EA6983}"/>
              </a:ext>
            </a:extLst>
          </p:cNvPr>
          <p:cNvCxnSpPr>
            <a:cxnSpLocks/>
          </p:cNvCxnSpPr>
          <p:nvPr/>
        </p:nvCxnSpPr>
        <p:spPr>
          <a:xfrm flipV="1">
            <a:off x="8097388" y="3619500"/>
            <a:ext cx="2364872" cy="2033738"/>
          </a:xfrm>
          <a:prstGeom prst="line">
            <a:avLst/>
          </a:prstGeom>
          <a:ln w="9525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7C3A4B0D-811A-7EEC-71FA-595AC1ECA0DB}"/>
              </a:ext>
            </a:extLst>
          </p:cNvPr>
          <p:cNvSpPr txBox="1"/>
          <p:nvPr/>
        </p:nvSpPr>
        <p:spPr>
          <a:xfrm>
            <a:off x="7719060" y="4657093"/>
            <a:ext cx="5465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L" sz="1600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89C432D5-DBD5-972F-087E-1C5B6FAEF5C4}"/>
              </a:ext>
            </a:extLst>
          </p:cNvPr>
          <p:cNvSpPr txBox="1"/>
          <p:nvPr/>
        </p:nvSpPr>
        <p:spPr>
          <a:xfrm>
            <a:off x="9203416" y="5620924"/>
            <a:ext cx="5465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FPR</a:t>
            </a:r>
            <a:endParaRPr lang="en-IL" sz="1600" dirty="0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D7DF04B5-AB2B-30A2-0118-D77947EA3C82}"/>
              </a:ext>
            </a:extLst>
          </p:cNvPr>
          <p:cNvSpPr/>
          <p:nvPr/>
        </p:nvSpPr>
        <p:spPr>
          <a:xfrm>
            <a:off x="8122920" y="3641564"/>
            <a:ext cx="2255520" cy="1974376"/>
          </a:xfrm>
          <a:custGeom>
            <a:avLst/>
            <a:gdLst>
              <a:gd name="connsiteX0" fmla="*/ 0 w 2255520"/>
              <a:gd name="connsiteY0" fmla="*/ 1974376 h 1974376"/>
              <a:gd name="connsiteX1" fmla="*/ 7620 w 2255520"/>
              <a:gd name="connsiteY1" fmla="*/ 1821976 h 1974376"/>
              <a:gd name="connsiteX2" fmla="*/ 30480 w 2255520"/>
              <a:gd name="connsiteY2" fmla="*/ 1768636 h 1974376"/>
              <a:gd name="connsiteX3" fmla="*/ 152400 w 2255520"/>
              <a:gd name="connsiteY3" fmla="*/ 1540036 h 1974376"/>
              <a:gd name="connsiteX4" fmla="*/ 205740 w 2255520"/>
              <a:gd name="connsiteY4" fmla="*/ 1410496 h 1974376"/>
              <a:gd name="connsiteX5" fmla="*/ 228600 w 2255520"/>
              <a:gd name="connsiteY5" fmla="*/ 1349536 h 1974376"/>
              <a:gd name="connsiteX6" fmla="*/ 259080 w 2255520"/>
              <a:gd name="connsiteY6" fmla="*/ 1296196 h 1974376"/>
              <a:gd name="connsiteX7" fmla="*/ 289560 w 2255520"/>
              <a:gd name="connsiteY7" fmla="*/ 1227616 h 1974376"/>
              <a:gd name="connsiteX8" fmla="*/ 350520 w 2255520"/>
              <a:gd name="connsiteY8" fmla="*/ 1082836 h 1974376"/>
              <a:gd name="connsiteX9" fmla="*/ 396240 w 2255520"/>
              <a:gd name="connsiteY9" fmla="*/ 945676 h 1974376"/>
              <a:gd name="connsiteX10" fmla="*/ 449580 w 2255520"/>
              <a:gd name="connsiteY10" fmla="*/ 808516 h 1974376"/>
              <a:gd name="connsiteX11" fmla="*/ 518160 w 2255520"/>
              <a:gd name="connsiteY11" fmla="*/ 709456 h 1974376"/>
              <a:gd name="connsiteX12" fmla="*/ 556260 w 2255520"/>
              <a:gd name="connsiteY12" fmla="*/ 663736 h 1974376"/>
              <a:gd name="connsiteX13" fmla="*/ 586740 w 2255520"/>
              <a:gd name="connsiteY13" fmla="*/ 618016 h 1974376"/>
              <a:gd name="connsiteX14" fmla="*/ 647700 w 2255520"/>
              <a:gd name="connsiteY14" fmla="*/ 572296 h 1974376"/>
              <a:gd name="connsiteX15" fmla="*/ 678180 w 2255520"/>
              <a:gd name="connsiteY15" fmla="*/ 534196 h 1974376"/>
              <a:gd name="connsiteX16" fmla="*/ 838200 w 2255520"/>
              <a:gd name="connsiteY16" fmla="*/ 412276 h 1974376"/>
              <a:gd name="connsiteX17" fmla="*/ 861060 w 2255520"/>
              <a:gd name="connsiteY17" fmla="*/ 381796 h 1974376"/>
              <a:gd name="connsiteX18" fmla="*/ 899160 w 2255520"/>
              <a:gd name="connsiteY18" fmla="*/ 358936 h 1974376"/>
              <a:gd name="connsiteX19" fmla="*/ 944880 w 2255520"/>
              <a:gd name="connsiteY19" fmla="*/ 328456 h 1974376"/>
              <a:gd name="connsiteX20" fmla="*/ 1150620 w 2255520"/>
              <a:gd name="connsiteY20" fmla="*/ 229396 h 1974376"/>
              <a:gd name="connsiteX21" fmla="*/ 1234440 w 2255520"/>
              <a:gd name="connsiteY21" fmla="*/ 198916 h 1974376"/>
              <a:gd name="connsiteX22" fmla="*/ 1280160 w 2255520"/>
              <a:gd name="connsiteY22" fmla="*/ 176056 h 1974376"/>
              <a:gd name="connsiteX23" fmla="*/ 1333500 w 2255520"/>
              <a:gd name="connsiteY23" fmla="*/ 153196 h 1974376"/>
              <a:gd name="connsiteX24" fmla="*/ 1363980 w 2255520"/>
              <a:gd name="connsiteY24" fmla="*/ 137956 h 1974376"/>
              <a:gd name="connsiteX25" fmla="*/ 1402080 w 2255520"/>
              <a:gd name="connsiteY25" fmla="*/ 130336 h 1974376"/>
              <a:gd name="connsiteX26" fmla="*/ 1440180 w 2255520"/>
              <a:gd name="connsiteY26" fmla="*/ 115096 h 1974376"/>
              <a:gd name="connsiteX27" fmla="*/ 1577340 w 2255520"/>
              <a:gd name="connsiteY27" fmla="*/ 84616 h 1974376"/>
              <a:gd name="connsiteX28" fmla="*/ 1668780 w 2255520"/>
              <a:gd name="connsiteY28" fmla="*/ 69376 h 1974376"/>
              <a:gd name="connsiteX29" fmla="*/ 1714500 w 2255520"/>
              <a:gd name="connsiteY29" fmla="*/ 54136 h 1974376"/>
              <a:gd name="connsiteX30" fmla="*/ 1767840 w 2255520"/>
              <a:gd name="connsiteY30" fmla="*/ 46516 h 1974376"/>
              <a:gd name="connsiteX31" fmla="*/ 1882140 w 2255520"/>
              <a:gd name="connsiteY31" fmla="*/ 31276 h 1974376"/>
              <a:gd name="connsiteX32" fmla="*/ 1950720 w 2255520"/>
              <a:gd name="connsiteY32" fmla="*/ 16036 h 1974376"/>
              <a:gd name="connsiteX33" fmla="*/ 2072640 w 2255520"/>
              <a:gd name="connsiteY33" fmla="*/ 796 h 1974376"/>
              <a:gd name="connsiteX34" fmla="*/ 2255520 w 2255520"/>
              <a:gd name="connsiteY34" fmla="*/ 796 h 1974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2255520" h="1974376">
                <a:moveTo>
                  <a:pt x="0" y="1974376"/>
                </a:moveTo>
                <a:cubicBezTo>
                  <a:pt x="2540" y="1923576"/>
                  <a:pt x="166" y="1872290"/>
                  <a:pt x="7620" y="1821976"/>
                </a:cubicBezTo>
                <a:cubicBezTo>
                  <a:pt x="10455" y="1802841"/>
                  <a:pt x="22374" y="1786200"/>
                  <a:pt x="30480" y="1768636"/>
                </a:cubicBezTo>
                <a:cubicBezTo>
                  <a:pt x="66722" y="1690112"/>
                  <a:pt x="119034" y="1620114"/>
                  <a:pt x="152400" y="1540036"/>
                </a:cubicBezTo>
                <a:cubicBezTo>
                  <a:pt x="162564" y="1515643"/>
                  <a:pt x="191988" y="1446250"/>
                  <a:pt x="205740" y="1410496"/>
                </a:cubicBezTo>
                <a:cubicBezTo>
                  <a:pt x="213530" y="1390241"/>
                  <a:pt x="217833" y="1368378"/>
                  <a:pt x="228600" y="1349536"/>
                </a:cubicBezTo>
                <a:cubicBezTo>
                  <a:pt x="238760" y="1331756"/>
                  <a:pt x="249922" y="1314512"/>
                  <a:pt x="259080" y="1296196"/>
                </a:cubicBezTo>
                <a:cubicBezTo>
                  <a:pt x="270268" y="1273821"/>
                  <a:pt x="279706" y="1250609"/>
                  <a:pt x="289560" y="1227616"/>
                </a:cubicBezTo>
                <a:cubicBezTo>
                  <a:pt x="310187" y="1179486"/>
                  <a:pt x="335473" y="1132991"/>
                  <a:pt x="350520" y="1082836"/>
                </a:cubicBezTo>
                <a:cubicBezTo>
                  <a:pt x="389444" y="953090"/>
                  <a:pt x="356026" y="1058275"/>
                  <a:pt x="396240" y="945676"/>
                </a:cubicBezTo>
                <a:cubicBezTo>
                  <a:pt x="410526" y="905676"/>
                  <a:pt x="428726" y="838639"/>
                  <a:pt x="449580" y="808516"/>
                </a:cubicBezTo>
                <a:cubicBezTo>
                  <a:pt x="472440" y="775496"/>
                  <a:pt x="492450" y="740308"/>
                  <a:pt x="518160" y="709456"/>
                </a:cubicBezTo>
                <a:cubicBezTo>
                  <a:pt x="530860" y="694216"/>
                  <a:pt x="544357" y="679606"/>
                  <a:pt x="556260" y="663736"/>
                </a:cubicBezTo>
                <a:cubicBezTo>
                  <a:pt x="567250" y="649083"/>
                  <a:pt x="573788" y="630968"/>
                  <a:pt x="586740" y="618016"/>
                </a:cubicBezTo>
                <a:cubicBezTo>
                  <a:pt x="604701" y="600055"/>
                  <a:pt x="628976" y="589459"/>
                  <a:pt x="647700" y="572296"/>
                </a:cubicBezTo>
                <a:cubicBezTo>
                  <a:pt x="659689" y="561306"/>
                  <a:pt x="665727" y="544657"/>
                  <a:pt x="678180" y="534196"/>
                </a:cubicBezTo>
                <a:cubicBezTo>
                  <a:pt x="729527" y="491065"/>
                  <a:pt x="797965" y="465922"/>
                  <a:pt x="838200" y="412276"/>
                </a:cubicBezTo>
                <a:cubicBezTo>
                  <a:pt x="845820" y="402116"/>
                  <a:pt x="851502" y="390159"/>
                  <a:pt x="861060" y="381796"/>
                </a:cubicBezTo>
                <a:cubicBezTo>
                  <a:pt x="872206" y="372043"/>
                  <a:pt x="886665" y="366887"/>
                  <a:pt x="899160" y="358936"/>
                </a:cubicBezTo>
                <a:cubicBezTo>
                  <a:pt x="914613" y="349102"/>
                  <a:pt x="929174" y="337880"/>
                  <a:pt x="944880" y="328456"/>
                </a:cubicBezTo>
                <a:cubicBezTo>
                  <a:pt x="1003401" y="293343"/>
                  <a:pt x="1092484" y="248775"/>
                  <a:pt x="1150620" y="229396"/>
                </a:cubicBezTo>
                <a:cubicBezTo>
                  <a:pt x="1181298" y="219170"/>
                  <a:pt x="1205282" y="212170"/>
                  <a:pt x="1234440" y="198916"/>
                </a:cubicBezTo>
                <a:cubicBezTo>
                  <a:pt x="1249952" y="191865"/>
                  <a:pt x="1264689" y="183196"/>
                  <a:pt x="1280160" y="176056"/>
                </a:cubicBezTo>
                <a:cubicBezTo>
                  <a:pt x="1297724" y="167950"/>
                  <a:pt x="1315890" y="161201"/>
                  <a:pt x="1333500" y="153196"/>
                </a:cubicBezTo>
                <a:cubicBezTo>
                  <a:pt x="1343841" y="148496"/>
                  <a:pt x="1353204" y="141548"/>
                  <a:pt x="1363980" y="137956"/>
                </a:cubicBezTo>
                <a:cubicBezTo>
                  <a:pt x="1376267" y="133860"/>
                  <a:pt x="1389675" y="134058"/>
                  <a:pt x="1402080" y="130336"/>
                </a:cubicBezTo>
                <a:cubicBezTo>
                  <a:pt x="1415181" y="126406"/>
                  <a:pt x="1427057" y="118956"/>
                  <a:pt x="1440180" y="115096"/>
                </a:cubicBezTo>
                <a:cubicBezTo>
                  <a:pt x="1601839" y="67549"/>
                  <a:pt x="1473469" y="107698"/>
                  <a:pt x="1577340" y="84616"/>
                </a:cubicBezTo>
                <a:cubicBezTo>
                  <a:pt x="1666701" y="64758"/>
                  <a:pt x="1464272" y="92099"/>
                  <a:pt x="1668780" y="69376"/>
                </a:cubicBezTo>
                <a:cubicBezTo>
                  <a:pt x="1684020" y="64296"/>
                  <a:pt x="1698847" y="57748"/>
                  <a:pt x="1714500" y="54136"/>
                </a:cubicBezTo>
                <a:cubicBezTo>
                  <a:pt x="1732001" y="50097"/>
                  <a:pt x="1750037" y="48890"/>
                  <a:pt x="1767840" y="46516"/>
                </a:cubicBezTo>
                <a:cubicBezTo>
                  <a:pt x="1806367" y="41379"/>
                  <a:pt x="1843834" y="37660"/>
                  <a:pt x="1882140" y="31276"/>
                </a:cubicBezTo>
                <a:cubicBezTo>
                  <a:pt x="1961990" y="17968"/>
                  <a:pt x="1882220" y="29736"/>
                  <a:pt x="1950720" y="16036"/>
                </a:cubicBezTo>
                <a:cubicBezTo>
                  <a:pt x="1984831" y="9214"/>
                  <a:pt x="2041848" y="1702"/>
                  <a:pt x="2072640" y="796"/>
                </a:cubicBezTo>
                <a:cubicBezTo>
                  <a:pt x="2133574" y="-996"/>
                  <a:pt x="2194560" y="796"/>
                  <a:pt x="2255520" y="796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AD781FDD-951C-7FCC-90BF-4C028DE6640D}"/>
                  </a:ext>
                </a:extLst>
              </p14:cNvPr>
              <p14:cNvContentPartPr/>
              <p14:nvPr/>
            </p14:nvContentPartPr>
            <p14:xfrm>
              <a:off x="8115180" y="3398820"/>
              <a:ext cx="2331720" cy="2171520"/>
            </p14:xfrm>
          </p:contentPart>
        </mc:Choice>
        <mc:Fallback xmlns=""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AD781FDD-951C-7FCC-90BF-4C028DE6640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106180" y="3390180"/>
                <a:ext cx="2349360" cy="218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5F9C0739-2D03-5F0C-3D2F-46C49DDEBF15}"/>
                  </a:ext>
                </a:extLst>
              </p14:cNvPr>
              <p14:cNvContentPartPr/>
              <p14:nvPr/>
            </p14:nvContentPartPr>
            <p14:xfrm>
              <a:off x="8153340" y="3613020"/>
              <a:ext cx="2314440" cy="1980360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5F9C0739-2D03-5F0C-3D2F-46C49DDEBF1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144340" y="3604380"/>
                <a:ext cx="2332080" cy="199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99702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直角三角形 14">
            <a:extLst>
              <a:ext uri="{FF2B5EF4-FFF2-40B4-BE49-F238E27FC236}">
                <a16:creationId xmlns:a16="http://schemas.microsoft.com/office/drawing/2014/main" id="{75955C3B-FA6C-4DDD-B0A8-FC2157323534}"/>
              </a:ext>
            </a:extLst>
          </p:cNvPr>
          <p:cNvSpPr/>
          <p:nvPr/>
        </p:nvSpPr>
        <p:spPr>
          <a:xfrm rot="-5400000">
            <a:off x="8238625" y="3471140"/>
            <a:ext cx="1974376" cy="2305255"/>
          </a:xfrm>
          <a:prstGeom prst="rtTriangle">
            <a:avLst/>
          </a:prstGeom>
          <a:solidFill>
            <a:srgbClr val="D0CECE"/>
          </a:solidFill>
          <a:ln w="180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endParaRPr lang="en-US">
              <a:solidFill>
                <a:srgbClr val="849398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0C5E54-BF2D-954A-39BB-C48FFDB9F1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Measuring</a:t>
            </a:r>
            <a:r>
              <a:rPr lang="he-IL" dirty="0"/>
              <a:t> </a:t>
            </a:r>
            <a:r>
              <a:rPr lang="en-US" dirty="0"/>
              <a:t> Inversion effect 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9E2A32-338C-8CCC-87CF-0A762B172B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ROC curve - 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true positive rate (TPR) against false positive rate (FPR)</a:t>
            </a:r>
          </a:p>
          <a:p>
            <a:pPr marL="457200" lvl="1" indent="0">
              <a:buNone/>
            </a:pPr>
            <a:endParaRPr lang="en-US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What we expect in domain expert model?</a:t>
            </a:r>
            <a:br>
              <a:rPr lang="en-US" dirty="0"/>
            </a:br>
            <a:endParaRPr lang="en-US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What do we expect in non-expert?</a:t>
            </a:r>
            <a:br>
              <a:rPr lang="en-US" dirty="0"/>
            </a:br>
            <a:endParaRPr lang="en-US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The area under the curve is called AUC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en-US" dirty="0"/>
          </a:p>
          <a:p>
            <a:pPr lvl="1">
              <a:buFont typeface="Courier New" panose="02070309020205020404" pitchFamily="49" charset="0"/>
              <a:buChar char="o"/>
            </a:pPr>
            <a:endParaRPr lang="en-US" dirty="0"/>
          </a:p>
          <a:p>
            <a:pPr lvl="1">
              <a:buFont typeface="Courier New" panose="02070309020205020404" pitchFamily="49" charset="0"/>
              <a:buChar char="o"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endParaRPr lang="en-IL" dirty="0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C14654B6-6A07-2261-F771-BA90A38A5E9F}"/>
              </a:ext>
            </a:extLst>
          </p:cNvPr>
          <p:cNvCxnSpPr>
            <a:cxnSpLocks/>
          </p:cNvCxnSpPr>
          <p:nvPr/>
        </p:nvCxnSpPr>
        <p:spPr>
          <a:xfrm flipV="1">
            <a:off x="8112162" y="3314342"/>
            <a:ext cx="0" cy="23388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86D502B0-AEE7-F715-B7C4-994712FDEDFC}"/>
              </a:ext>
            </a:extLst>
          </p:cNvPr>
          <p:cNvCxnSpPr>
            <a:cxnSpLocks/>
          </p:cNvCxnSpPr>
          <p:nvPr/>
        </p:nvCxnSpPr>
        <p:spPr>
          <a:xfrm>
            <a:off x="8112162" y="5653238"/>
            <a:ext cx="24280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F7A25EBD-6775-E8FD-FFF6-2AC54F836244}"/>
              </a:ext>
            </a:extLst>
          </p:cNvPr>
          <p:cNvSpPr txBox="1"/>
          <p:nvPr/>
        </p:nvSpPr>
        <p:spPr>
          <a:xfrm>
            <a:off x="7615562" y="4335747"/>
            <a:ext cx="5465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TPR</a:t>
            </a:r>
            <a:endParaRPr lang="en-IL" sz="1600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2F1B60A8-4E08-A4A7-8137-4E1EE3779A6D}"/>
              </a:ext>
            </a:extLst>
          </p:cNvPr>
          <p:cNvSpPr txBox="1"/>
          <p:nvPr/>
        </p:nvSpPr>
        <p:spPr>
          <a:xfrm>
            <a:off x="7765126" y="5299023"/>
            <a:ext cx="4121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L" sz="1600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8E8D8656-873E-E9BD-562B-FC540F899913}"/>
              </a:ext>
            </a:extLst>
          </p:cNvPr>
          <p:cNvSpPr txBox="1"/>
          <p:nvPr/>
        </p:nvSpPr>
        <p:spPr>
          <a:xfrm>
            <a:off x="7749952" y="4066054"/>
            <a:ext cx="4121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L" sz="1600" dirty="0"/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99A7DE30-624C-C4C6-FAC6-BDF7C5EA6983}"/>
              </a:ext>
            </a:extLst>
          </p:cNvPr>
          <p:cNvCxnSpPr>
            <a:cxnSpLocks/>
          </p:cNvCxnSpPr>
          <p:nvPr/>
        </p:nvCxnSpPr>
        <p:spPr>
          <a:xfrm flipV="1">
            <a:off x="8097388" y="3619500"/>
            <a:ext cx="2364872" cy="2033738"/>
          </a:xfrm>
          <a:prstGeom prst="line">
            <a:avLst/>
          </a:prstGeom>
          <a:ln w="9525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7C3A4B0D-811A-7EEC-71FA-595AC1ECA0DB}"/>
              </a:ext>
            </a:extLst>
          </p:cNvPr>
          <p:cNvSpPr txBox="1"/>
          <p:nvPr/>
        </p:nvSpPr>
        <p:spPr>
          <a:xfrm>
            <a:off x="7719060" y="4657093"/>
            <a:ext cx="5465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L" sz="1600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89C432D5-DBD5-972F-087E-1C5B6FAEF5C4}"/>
              </a:ext>
            </a:extLst>
          </p:cNvPr>
          <p:cNvSpPr txBox="1"/>
          <p:nvPr/>
        </p:nvSpPr>
        <p:spPr>
          <a:xfrm>
            <a:off x="9203416" y="5620924"/>
            <a:ext cx="5465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FPR</a:t>
            </a:r>
            <a:endParaRPr lang="en-IL" sz="1600" dirty="0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D7DF04B5-AB2B-30A2-0118-D77947EA3C82}"/>
              </a:ext>
            </a:extLst>
          </p:cNvPr>
          <p:cNvSpPr/>
          <p:nvPr/>
        </p:nvSpPr>
        <p:spPr>
          <a:xfrm>
            <a:off x="8122920" y="3641564"/>
            <a:ext cx="2255520" cy="1974376"/>
          </a:xfrm>
          <a:custGeom>
            <a:avLst/>
            <a:gdLst>
              <a:gd name="connsiteX0" fmla="*/ 0 w 2255520"/>
              <a:gd name="connsiteY0" fmla="*/ 1974376 h 1974376"/>
              <a:gd name="connsiteX1" fmla="*/ 7620 w 2255520"/>
              <a:gd name="connsiteY1" fmla="*/ 1821976 h 1974376"/>
              <a:gd name="connsiteX2" fmla="*/ 30480 w 2255520"/>
              <a:gd name="connsiteY2" fmla="*/ 1768636 h 1974376"/>
              <a:gd name="connsiteX3" fmla="*/ 152400 w 2255520"/>
              <a:gd name="connsiteY3" fmla="*/ 1540036 h 1974376"/>
              <a:gd name="connsiteX4" fmla="*/ 205740 w 2255520"/>
              <a:gd name="connsiteY4" fmla="*/ 1410496 h 1974376"/>
              <a:gd name="connsiteX5" fmla="*/ 228600 w 2255520"/>
              <a:gd name="connsiteY5" fmla="*/ 1349536 h 1974376"/>
              <a:gd name="connsiteX6" fmla="*/ 259080 w 2255520"/>
              <a:gd name="connsiteY6" fmla="*/ 1296196 h 1974376"/>
              <a:gd name="connsiteX7" fmla="*/ 289560 w 2255520"/>
              <a:gd name="connsiteY7" fmla="*/ 1227616 h 1974376"/>
              <a:gd name="connsiteX8" fmla="*/ 350520 w 2255520"/>
              <a:gd name="connsiteY8" fmla="*/ 1082836 h 1974376"/>
              <a:gd name="connsiteX9" fmla="*/ 396240 w 2255520"/>
              <a:gd name="connsiteY9" fmla="*/ 945676 h 1974376"/>
              <a:gd name="connsiteX10" fmla="*/ 449580 w 2255520"/>
              <a:gd name="connsiteY10" fmla="*/ 808516 h 1974376"/>
              <a:gd name="connsiteX11" fmla="*/ 518160 w 2255520"/>
              <a:gd name="connsiteY11" fmla="*/ 709456 h 1974376"/>
              <a:gd name="connsiteX12" fmla="*/ 556260 w 2255520"/>
              <a:gd name="connsiteY12" fmla="*/ 663736 h 1974376"/>
              <a:gd name="connsiteX13" fmla="*/ 586740 w 2255520"/>
              <a:gd name="connsiteY13" fmla="*/ 618016 h 1974376"/>
              <a:gd name="connsiteX14" fmla="*/ 647700 w 2255520"/>
              <a:gd name="connsiteY14" fmla="*/ 572296 h 1974376"/>
              <a:gd name="connsiteX15" fmla="*/ 678180 w 2255520"/>
              <a:gd name="connsiteY15" fmla="*/ 534196 h 1974376"/>
              <a:gd name="connsiteX16" fmla="*/ 838200 w 2255520"/>
              <a:gd name="connsiteY16" fmla="*/ 412276 h 1974376"/>
              <a:gd name="connsiteX17" fmla="*/ 861060 w 2255520"/>
              <a:gd name="connsiteY17" fmla="*/ 381796 h 1974376"/>
              <a:gd name="connsiteX18" fmla="*/ 899160 w 2255520"/>
              <a:gd name="connsiteY18" fmla="*/ 358936 h 1974376"/>
              <a:gd name="connsiteX19" fmla="*/ 944880 w 2255520"/>
              <a:gd name="connsiteY19" fmla="*/ 328456 h 1974376"/>
              <a:gd name="connsiteX20" fmla="*/ 1150620 w 2255520"/>
              <a:gd name="connsiteY20" fmla="*/ 229396 h 1974376"/>
              <a:gd name="connsiteX21" fmla="*/ 1234440 w 2255520"/>
              <a:gd name="connsiteY21" fmla="*/ 198916 h 1974376"/>
              <a:gd name="connsiteX22" fmla="*/ 1280160 w 2255520"/>
              <a:gd name="connsiteY22" fmla="*/ 176056 h 1974376"/>
              <a:gd name="connsiteX23" fmla="*/ 1333500 w 2255520"/>
              <a:gd name="connsiteY23" fmla="*/ 153196 h 1974376"/>
              <a:gd name="connsiteX24" fmla="*/ 1363980 w 2255520"/>
              <a:gd name="connsiteY24" fmla="*/ 137956 h 1974376"/>
              <a:gd name="connsiteX25" fmla="*/ 1402080 w 2255520"/>
              <a:gd name="connsiteY25" fmla="*/ 130336 h 1974376"/>
              <a:gd name="connsiteX26" fmla="*/ 1440180 w 2255520"/>
              <a:gd name="connsiteY26" fmla="*/ 115096 h 1974376"/>
              <a:gd name="connsiteX27" fmla="*/ 1577340 w 2255520"/>
              <a:gd name="connsiteY27" fmla="*/ 84616 h 1974376"/>
              <a:gd name="connsiteX28" fmla="*/ 1668780 w 2255520"/>
              <a:gd name="connsiteY28" fmla="*/ 69376 h 1974376"/>
              <a:gd name="connsiteX29" fmla="*/ 1714500 w 2255520"/>
              <a:gd name="connsiteY29" fmla="*/ 54136 h 1974376"/>
              <a:gd name="connsiteX30" fmla="*/ 1767840 w 2255520"/>
              <a:gd name="connsiteY30" fmla="*/ 46516 h 1974376"/>
              <a:gd name="connsiteX31" fmla="*/ 1882140 w 2255520"/>
              <a:gd name="connsiteY31" fmla="*/ 31276 h 1974376"/>
              <a:gd name="connsiteX32" fmla="*/ 1950720 w 2255520"/>
              <a:gd name="connsiteY32" fmla="*/ 16036 h 1974376"/>
              <a:gd name="connsiteX33" fmla="*/ 2072640 w 2255520"/>
              <a:gd name="connsiteY33" fmla="*/ 796 h 1974376"/>
              <a:gd name="connsiteX34" fmla="*/ 2255520 w 2255520"/>
              <a:gd name="connsiteY34" fmla="*/ 796 h 1974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2255520" h="1974376">
                <a:moveTo>
                  <a:pt x="0" y="1974376"/>
                </a:moveTo>
                <a:cubicBezTo>
                  <a:pt x="2540" y="1923576"/>
                  <a:pt x="166" y="1872290"/>
                  <a:pt x="7620" y="1821976"/>
                </a:cubicBezTo>
                <a:cubicBezTo>
                  <a:pt x="10455" y="1802841"/>
                  <a:pt x="22374" y="1786200"/>
                  <a:pt x="30480" y="1768636"/>
                </a:cubicBezTo>
                <a:cubicBezTo>
                  <a:pt x="66722" y="1690112"/>
                  <a:pt x="119034" y="1620114"/>
                  <a:pt x="152400" y="1540036"/>
                </a:cubicBezTo>
                <a:cubicBezTo>
                  <a:pt x="162564" y="1515643"/>
                  <a:pt x="191988" y="1446250"/>
                  <a:pt x="205740" y="1410496"/>
                </a:cubicBezTo>
                <a:cubicBezTo>
                  <a:pt x="213530" y="1390241"/>
                  <a:pt x="217833" y="1368378"/>
                  <a:pt x="228600" y="1349536"/>
                </a:cubicBezTo>
                <a:cubicBezTo>
                  <a:pt x="238760" y="1331756"/>
                  <a:pt x="249922" y="1314512"/>
                  <a:pt x="259080" y="1296196"/>
                </a:cubicBezTo>
                <a:cubicBezTo>
                  <a:pt x="270268" y="1273821"/>
                  <a:pt x="279706" y="1250609"/>
                  <a:pt x="289560" y="1227616"/>
                </a:cubicBezTo>
                <a:cubicBezTo>
                  <a:pt x="310187" y="1179486"/>
                  <a:pt x="335473" y="1132991"/>
                  <a:pt x="350520" y="1082836"/>
                </a:cubicBezTo>
                <a:cubicBezTo>
                  <a:pt x="389444" y="953090"/>
                  <a:pt x="356026" y="1058275"/>
                  <a:pt x="396240" y="945676"/>
                </a:cubicBezTo>
                <a:cubicBezTo>
                  <a:pt x="410526" y="905676"/>
                  <a:pt x="428726" y="838639"/>
                  <a:pt x="449580" y="808516"/>
                </a:cubicBezTo>
                <a:cubicBezTo>
                  <a:pt x="472440" y="775496"/>
                  <a:pt x="492450" y="740308"/>
                  <a:pt x="518160" y="709456"/>
                </a:cubicBezTo>
                <a:cubicBezTo>
                  <a:pt x="530860" y="694216"/>
                  <a:pt x="544357" y="679606"/>
                  <a:pt x="556260" y="663736"/>
                </a:cubicBezTo>
                <a:cubicBezTo>
                  <a:pt x="567250" y="649083"/>
                  <a:pt x="573788" y="630968"/>
                  <a:pt x="586740" y="618016"/>
                </a:cubicBezTo>
                <a:cubicBezTo>
                  <a:pt x="604701" y="600055"/>
                  <a:pt x="628976" y="589459"/>
                  <a:pt x="647700" y="572296"/>
                </a:cubicBezTo>
                <a:cubicBezTo>
                  <a:pt x="659689" y="561306"/>
                  <a:pt x="665727" y="544657"/>
                  <a:pt x="678180" y="534196"/>
                </a:cubicBezTo>
                <a:cubicBezTo>
                  <a:pt x="729527" y="491065"/>
                  <a:pt x="797965" y="465922"/>
                  <a:pt x="838200" y="412276"/>
                </a:cubicBezTo>
                <a:cubicBezTo>
                  <a:pt x="845820" y="402116"/>
                  <a:pt x="851502" y="390159"/>
                  <a:pt x="861060" y="381796"/>
                </a:cubicBezTo>
                <a:cubicBezTo>
                  <a:pt x="872206" y="372043"/>
                  <a:pt x="886665" y="366887"/>
                  <a:pt x="899160" y="358936"/>
                </a:cubicBezTo>
                <a:cubicBezTo>
                  <a:pt x="914613" y="349102"/>
                  <a:pt x="929174" y="337880"/>
                  <a:pt x="944880" y="328456"/>
                </a:cubicBezTo>
                <a:cubicBezTo>
                  <a:pt x="1003401" y="293343"/>
                  <a:pt x="1092484" y="248775"/>
                  <a:pt x="1150620" y="229396"/>
                </a:cubicBezTo>
                <a:cubicBezTo>
                  <a:pt x="1181298" y="219170"/>
                  <a:pt x="1205282" y="212170"/>
                  <a:pt x="1234440" y="198916"/>
                </a:cubicBezTo>
                <a:cubicBezTo>
                  <a:pt x="1249952" y="191865"/>
                  <a:pt x="1264689" y="183196"/>
                  <a:pt x="1280160" y="176056"/>
                </a:cubicBezTo>
                <a:cubicBezTo>
                  <a:pt x="1297724" y="167950"/>
                  <a:pt x="1315890" y="161201"/>
                  <a:pt x="1333500" y="153196"/>
                </a:cubicBezTo>
                <a:cubicBezTo>
                  <a:pt x="1343841" y="148496"/>
                  <a:pt x="1353204" y="141548"/>
                  <a:pt x="1363980" y="137956"/>
                </a:cubicBezTo>
                <a:cubicBezTo>
                  <a:pt x="1376267" y="133860"/>
                  <a:pt x="1389675" y="134058"/>
                  <a:pt x="1402080" y="130336"/>
                </a:cubicBezTo>
                <a:cubicBezTo>
                  <a:pt x="1415181" y="126406"/>
                  <a:pt x="1427057" y="118956"/>
                  <a:pt x="1440180" y="115096"/>
                </a:cubicBezTo>
                <a:cubicBezTo>
                  <a:pt x="1601839" y="67549"/>
                  <a:pt x="1473469" y="107698"/>
                  <a:pt x="1577340" y="84616"/>
                </a:cubicBezTo>
                <a:cubicBezTo>
                  <a:pt x="1666701" y="64758"/>
                  <a:pt x="1464272" y="92099"/>
                  <a:pt x="1668780" y="69376"/>
                </a:cubicBezTo>
                <a:cubicBezTo>
                  <a:pt x="1684020" y="64296"/>
                  <a:pt x="1698847" y="57748"/>
                  <a:pt x="1714500" y="54136"/>
                </a:cubicBezTo>
                <a:cubicBezTo>
                  <a:pt x="1732001" y="50097"/>
                  <a:pt x="1750037" y="48890"/>
                  <a:pt x="1767840" y="46516"/>
                </a:cubicBezTo>
                <a:cubicBezTo>
                  <a:pt x="1806367" y="41379"/>
                  <a:pt x="1843834" y="37660"/>
                  <a:pt x="1882140" y="31276"/>
                </a:cubicBezTo>
                <a:cubicBezTo>
                  <a:pt x="1961990" y="17968"/>
                  <a:pt x="1882220" y="29736"/>
                  <a:pt x="1950720" y="16036"/>
                </a:cubicBezTo>
                <a:cubicBezTo>
                  <a:pt x="1984831" y="9214"/>
                  <a:pt x="2041848" y="1702"/>
                  <a:pt x="2072640" y="796"/>
                </a:cubicBezTo>
                <a:cubicBezTo>
                  <a:pt x="2133574" y="-996"/>
                  <a:pt x="2194560" y="796"/>
                  <a:pt x="2255520" y="796"/>
                </a:cubicBezTo>
              </a:path>
            </a:pathLst>
          </a:cu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247E978-76C8-401E-8791-49020BFC4381}"/>
              </a:ext>
            </a:extLst>
          </p:cNvPr>
          <p:cNvSpPr txBox="1"/>
          <p:nvPr/>
        </p:nvSpPr>
        <p:spPr>
          <a:xfrm>
            <a:off x="9279824" y="4827763"/>
            <a:ext cx="5465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AUC</a:t>
            </a:r>
            <a:endParaRPr lang="en-IL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F26679-97B2-D693-F278-68D4BE72A89E}"/>
              </a:ext>
            </a:extLst>
          </p:cNvPr>
          <p:cNvSpPr txBox="1"/>
          <p:nvPr/>
        </p:nvSpPr>
        <p:spPr>
          <a:xfrm>
            <a:off x="10209504" y="5685552"/>
            <a:ext cx="2485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e-IL" sz="1600" dirty="0"/>
              <a:t>1</a:t>
            </a:r>
            <a:endParaRPr lang="en-IL" sz="1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70C5A1-70B7-CC2B-01B7-558656633264}"/>
              </a:ext>
            </a:extLst>
          </p:cNvPr>
          <p:cNvSpPr txBox="1"/>
          <p:nvPr/>
        </p:nvSpPr>
        <p:spPr>
          <a:xfrm>
            <a:off x="7838050" y="3462318"/>
            <a:ext cx="2485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e-IL" sz="1600" dirty="0"/>
              <a:t>1</a:t>
            </a:r>
            <a:endParaRPr lang="en-IL" sz="1600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FC45384-2E2F-553C-D7DA-3AE4738C21F3}"/>
              </a:ext>
            </a:extLst>
          </p:cNvPr>
          <p:cNvCxnSpPr/>
          <p:nvPr/>
        </p:nvCxnSpPr>
        <p:spPr>
          <a:xfrm>
            <a:off x="8041823" y="3619500"/>
            <a:ext cx="140677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32E7FD4-6306-5325-8489-EF9D3C4D25E7}"/>
              </a:ext>
            </a:extLst>
          </p:cNvPr>
          <p:cNvCxnSpPr>
            <a:cxnSpLocks/>
          </p:cNvCxnSpPr>
          <p:nvPr/>
        </p:nvCxnSpPr>
        <p:spPr>
          <a:xfrm>
            <a:off x="10367551" y="5610956"/>
            <a:ext cx="0" cy="13504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48645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0C5E54-BF2D-954A-39BB-C48FFDB9F1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Measuring</a:t>
            </a:r>
            <a:r>
              <a:rPr lang="he-IL" dirty="0"/>
              <a:t> </a:t>
            </a:r>
            <a:r>
              <a:rPr lang="en-US" dirty="0"/>
              <a:t> Inversion effect 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9E2A32-338C-8CCC-87CF-0A762B172B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ROC curve - 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true positive rate (TPR) against false positive rate (FPR)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endParaRPr lang="en-IL" dirty="0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AC5AAF58-BE79-E87A-77A9-C8DE476080CD}"/>
              </a:ext>
            </a:extLst>
          </p:cNvPr>
          <p:cNvGrpSpPr/>
          <p:nvPr/>
        </p:nvGrpSpPr>
        <p:grpSpPr>
          <a:xfrm>
            <a:off x="7719060" y="2903220"/>
            <a:ext cx="3450574" cy="2970678"/>
            <a:chOff x="7719060" y="2903220"/>
            <a:chExt cx="3450574" cy="2970678"/>
          </a:xfrm>
        </p:grpSpPr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62CA8D20-8E84-53A4-9411-E11B4E8584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12162" y="3314342"/>
              <a:ext cx="0" cy="233889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74F260F0-123E-9530-967E-C6E9C11ADD98}"/>
                </a:ext>
              </a:extLst>
            </p:cNvPr>
            <p:cNvCxnSpPr>
              <a:cxnSpLocks/>
            </p:cNvCxnSpPr>
            <p:nvPr/>
          </p:nvCxnSpPr>
          <p:spPr>
            <a:xfrm>
              <a:off x="8112162" y="5653238"/>
              <a:ext cx="242800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D2A8ADFD-8C09-E64A-BA9E-6EB94D5DFE2F}"/>
                </a:ext>
              </a:extLst>
            </p:cNvPr>
            <p:cNvSpPr/>
            <p:nvPr/>
          </p:nvSpPr>
          <p:spPr>
            <a:xfrm>
              <a:off x="8273356" y="5485975"/>
              <a:ext cx="72536" cy="9557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8EECFADC-B7EE-1022-DCF3-5889D06C38D3}"/>
                </a:ext>
              </a:extLst>
            </p:cNvPr>
            <p:cNvSpPr/>
            <p:nvPr/>
          </p:nvSpPr>
          <p:spPr>
            <a:xfrm>
              <a:off x="8434548" y="5485975"/>
              <a:ext cx="72536" cy="9557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292D7E42-FC59-85C8-2C51-E1047F0684EA}"/>
                </a:ext>
              </a:extLst>
            </p:cNvPr>
            <p:cNvSpPr/>
            <p:nvPr/>
          </p:nvSpPr>
          <p:spPr>
            <a:xfrm>
              <a:off x="8692474" y="5490192"/>
              <a:ext cx="72536" cy="9557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68713744-8B4B-1A4B-49C0-57DFF4C4D68D}"/>
                </a:ext>
              </a:extLst>
            </p:cNvPr>
            <p:cNvSpPr/>
            <p:nvPr/>
          </p:nvSpPr>
          <p:spPr>
            <a:xfrm>
              <a:off x="9295925" y="5469557"/>
              <a:ext cx="72536" cy="9557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83609FAF-C2F3-3905-6920-6375AB6A5AAC}"/>
                </a:ext>
              </a:extLst>
            </p:cNvPr>
            <p:cNvGrpSpPr/>
            <p:nvPr/>
          </p:nvGrpSpPr>
          <p:grpSpPr>
            <a:xfrm rot="10800000">
              <a:off x="8970531" y="4233281"/>
              <a:ext cx="1539422" cy="99793"/>
              <a:chOff x="8918573" y="1239139"/>
              <a:chExt cx="970284" cy="56354"/>
            </a:xfrm>
            <a:solidFill>
              <a:schemeClr val="accent2"/>
            </a:solidFill>
          </p:grpSpPr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A9D209AC-9B40-7F23-7FBD-C8FA8A4FB83C}"/>
                  </a:ext>
                </a:extLst>
              </p:cNvPr>
              <p:cNvSpPr/>
              <p:nvPr/>
            </p:nvSpPr>
            <p:spPr>
              <a:xfrm>
                <a:off x="8918573" y="1239139"/>
                <a:ext cx="45719" cy="53973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/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D0FC6552-F6B0-6FCA-7B8B-2956F929856C}"/>
                  </a:ext>
                </a:extLst>
              </p:cNvPr>
              <p:cNvSpPr/>
              <p:nvPr/>
            </p:nvSpPr>
            <p:spPr>
              <a:xfrm>
                <a:off x="9020171" y="1239139"/>
                <a:ext cx="45719" cy="53973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/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158F13DD-939C-1676-9192-E0E1EC944267}"/>
                  </a:ext>
                </a:extLst>
              </p:cNvPr>
              <p:cNvSpPr/>
              <p:nvPr/>
            </p:nvSpPr>
            <p:spPr>
              <a:xfrm>
                <a:off x="9182739" y="1241520"/>
                <a:ext cx="45719" cy="53973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dirty="0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DE22E760-AE16-D58A-EA48-BD9CA2B4D65D}"/>
                  </a:ext>
                </a:extLst>
              </p:cNvPr>
              <p:cNvSpPr/>
              <p:nvPr/>
            </p:nvSpPr>
            <p:spPr>
              <a:xfrm>
                <a:off x="9843138" y="1239139"/>
                <a:ext cx="45719" cy="53973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/>
              </a:p>
            </p:txBody>
          </p: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D1157DD-3C4F-4E16-CABF-BC02E03BCA80}"/>
                </a:ext>
              </a:extLst>
            </p:cNvPr>
            <p:cNvSpPr txBox="1"/>
            <p:nvPr/>
          </p:nvSpPr>
          <p:spPr>
            <a:xfrm>
              <a:off x="10511119" y="5535344"/>
              <a:ext cx="65851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dists</a:t>
              </a:r>
              <a:endParaRPr lang="en-IL" sz="1600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D4DF6FF-D736-F6EA-DCEC-ED533F2A1AD5}"/>
                </a:ext>
              </a:extLst>
            </p:cNvPr>
            <p:cNvSpPr txBox="1"/>
            <p:nvPr/>
          </p:nvSpPr>
          <p:spPr>
            <a:xfrm>
              <a:off x="7766053" y="2903220"/>
              <a:ext cx="120447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Is different?</a:t>
              </a:r>
              <a:endParaRPr lang="en-IL" sz="1600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40E1DCF3-1C14-20BD-EB48-894C385E2727}"/>
                </a:ext>
              </a:extLst>
            </p:cNvPr>
            <p:cNvSpPr txBox="1"/>
            <p:nvPr/>
          </p:nvSpPr>
          <p:spPr>
            <a:xfrm>
              <a:off x="7765126" y="5299023"/>
              <a:ext cx="41213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0</a:t>
              </a:r>
              <a:endParaRPr lang="en-IL" sz="1600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3A2ECB1D-777A-295A-4E2D-9E0A54B8406F}"/>
                </a:ext>
              </a:extLst>
            </p:cNvPr>
            <p:cNvSpPr txBox="1"/>
            <p:nvPr/>
          </p:nvSpPr>
          <p:spPr>
            <a:xfrm>
              <a:off x="7749952" y="4066054"/>
              <a:ext cx="41213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</a:t>
              </a:r>
              <a:endParaRPr lang="en-IL" sz="1600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CE8C2B81-09A5-E2A8-C6D0-CC903160DDBD}"/>
                </a:ext>
              </a:extLst>
            </p:cNvPr>
            <p:cNvSpPr/>
            <p:nvPr/>
          </p:nvSpPr>
          <p:spPr>
            <a:xfrm>
              <a:off x="8098329" y="4274371"/>
              <a:ext cx="2677767" cy="1260973"/>
            </a:xfrm>
            <a:custGeom>
              <a:avLst/>
              <a:gdLst>
                <a:gd name="connsiteX0" fmla="*/ 0 w 1687773"/>
                <a:gd name="connsiteY0" fmla="*/ 712085 h 712085"/>
                <a:gd name="connsiteX1" fmla="*/ 95534 w 1687773"/>
                <a:gd name="connsiteY1" fmla="*/ 698437 h 712085"/>
                <a:gd name="connsiteX2" fmla="*/ 423080 w 1687773"/>
                <a:gd name="connsiteY2" fmla="*/ 689339 h 712085"/>
                <a:gd name="connsiteX3" fmla="*/ 509516 w 1687773"/>
                <a:gd name="connsiteY3" fmla="*/ 680240 h 712085"/>
                <a:gd name="connsiteX4" fmla="*/ 536812 w 1687773"/>
                <a:gd name="connsiteY4" fmla="*/ 675691 h 712085"/>
                <a:gd name="connsiteX5" fmla="*/ 609600 w 1687773"/>
                <a:gd name="connsiteY5" fmla="*/ 630198 h 712085"/>
                <a:gd name="connsiteX6" fmla="*/ 636895 w 1687773"/>
                <a:gd name="connsiteY6" fmla="*/ 607452 h 712085"/>
                <a:gd name="connsiteX7" fmla="*/ 655092 w 1687773"/>
                <a:gd name="connsiteY7" fmla="*/ 598353 h 712085"/>
                <a:gd name="connsiteX8" fmla="*/ 691486 w 1687773"/>
                <a:gd name="connsiteY8" fmla="*/ 552861 h 712085"/>
                <a:gd name="connsiteX9" fmla="*/ 723331 w 1687773"/>
                <a:gd name="connsiteY9" fmla="*/ 521016 h 712085"/>
                <a:gd name="connsiteX10" fmla="*/ 764274 w 1687773"/>
                <a:gd name="connsiteY10" fmla="*/ 470974 h 712085"/>
                <a:gd name="connsiteX11" fmla="*/ 787020 w 1687773"/>
                <a:gd name="connsiteY11" fmla="*/ 439130 h 712085"/>
                <a:gd name="connsiteX12" fmla="*/ 855259 w 1687773"/>
                <a:gd name="connsiteY12" fmla="*/ 361792 h 712085"/>
                <a:gd name="connsiteX13" fmla="*/ 887104 w 1687773"/>
                <a:gd name="connsiteY13" fmla="*/ 339046 h 712085"/>
                <a:gd name="connsiteX14" fmla="*/ 928047 w 1687773"/>
                <a:gd name="connsiteY14" fmla="*/ 293553 h 712085"/>
                <a:gd name="connsiteX15" fmla="*/ 946244 w 1687773"/>
                <a:gd name="connsiteY15" fmla="*/ 275356 h 712085"/>
                <a:gd name="connsiteX16" fmla="*/ 973540 w 1687773"/>
                <a:gd name="connsiteY16" fmla="*/ 243512 h 712085"/>
                <a:gd name="connsiteX17" fmla="*/ 1019032 w 1687773"/>
                <a:gd name="connsiteY17" fmla="*/ 170724 h 712085"/>
                <a:gd name="connsiteX18" fmla="*/ 1037229 w 1687773"/>
                <a:gd name="connsiteY18" fmla="*/ 152527 h 712085"/>
                <a:gd name="connsiteX19" fmla="*/ 1046328 w 1687773"/>
                <a:gd name="connsiteY19" fmla="*/ 134330 h 712085"/>
                <a:gd name="connsiteX20" fmla="*/ 1082722 w 1687773"/>
                <a:gd name="connsiteY20" fmla="*/ 88837 h 712085"/>
                <a:gd name="connsiteX21" fmla="*/ 1100919 w 1687773"/>
                <a:gd name="connsiteY21" fmla="*/ 70640 h 712085"/>
                <a:gd name="connsiteX22" fmla="*/ 1114567 w 1687773"/>
                <a:gd name="connsiteY22" fmla="*/ 47894 h 712085"/>
                <a:gd name="connsiteX23" fmla="*/ 1132764 w 1687773"/>
                <a:gd name="connsiteY23" fmla="*/ 34246 h 712085"/>
                <a:gd name="connsiteX24" fmla="*/ 1196453 w 1687773"/>
                <a:gd name="connsiteY24" fmla="*/ 11500 h 712085"/>
                <a:gd name="connsiteX25" fmla="*/ 1328382 w 1687773"/>
                <a:gd name="connsiteY25" fmla="*/ 2401 h 712085"/>
                <a:gd name="connsiteX26" fmla="*/ 1433015 w 1687773"/>
                <a:gd name="connsiteY26" fmla="*/ 11500 h 712085"/>
                <a:gd name="connsiteX27" fmla="*/ 1574041 w 1687773"/>
                <a:gd name="connsiteY27" fmla="*/ 20598 h 712085"/>
                <a:gd name="connsiteX28" fmla="*/ 1646829 w 1687773"/>
                <a:gd name="connsiteY28" fmla="*/ 16049 h 712085"/>
                <a:gd name="connsiteX29" fmla="*/ 1687773 w 1687773"/>
                <a:gd name="connsiteY29" fmla="*/ 6950 h 712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687773" h="712085">
                  <a:moveTo>
                    <a:pt x="0" y="712085"/>
                  </a:moveTo>
                  <a:cubicBezTo>
                    <a:pt x="29043" y="707245"/>
                    <a:pt x="70117" y="700095"/>
                    <a:pt x="95534" y="698437"/>
                  </a:cubicBezTo>
                  <a:cubicBezTo>
                    <a:pt x="134685" y="695884"/>
                    <a:pt x="406442" y="689745"/>
                    <a:pt x="423080" y="689339"/>
                  </a:cubicBezTo>
                  <a:lnTo>
                    <a:pt x="509516" y="680240"/>
                  </a:lnTo>
                  <a:cubicBezTo>
                    <a:pt x="518674" y="679141"/>
                    <a:pt x="528125" y="678793"/>
                    <a:pt x="536812" y="675691"/>
                  </a:cubicBezTo>
                  <a:cubicBezTo>
                    <a:pt x="566596" y="665054"/>
                    <a:pt x="584910" y="649597"/>
                    <a:pt x="609600" y="630198"/>
                  </a:cubicBezTo>
                  <a:cubicBezTo>
                    <a:pt x="618913" y="622881"/>
                    <a:pt x="627193" y="614244"/>
                    <a:pt x="636895" y="607452"/>
                  </a:cubicBezTo>
                  <a:cubicBezTo>
                    <a:pt x="642451" y="603563"/>
                    <a:pt x="649026" y="601386"/>
                    <a:pt x="655092" y="598353"/>
                  </a:cubicBezTo>
                  <a:cubicBezTo>
                    <a:pt x="667223" y="583189"/>
                    <a:pt x="677754" y="566593"/>
                    <a:pt x="691486" y="552861"/>
                  </a:cubicBezTo>
                  <a:cubicBezTo>
                    <a:pt x="702101" y="542246"/>
                    <a:pt x="713825" y="532635"/>
                    <a:pt x="723331" y="521016"/>
                  </a:cubicBezTo>
                  <a:cubicBezTo>
                    <a:pt x="736979" y="504335"/>
                    <a:pt x="751747" y="488512"/>
                    <a:pt x="764274" y="470974"/>
                  </a:cubicBezTo>
                  <a:cubicBezTo>
                    <a:pt x="771856" y="460359"/>
                    <a:pt x="778669" y="449151"/>
                    <a:pt x="787020" y="439130"/>
                  </a:cubicBezTo>
                  <a:cubicBezTo>
                    <a:pt x="809029" y="412719"/>
                    <a:pt x="827283" y="381775"/>
                    <a:pt x="855259" y="361792"/>
                  </a:cubicBezTo>
                  <a:cubicBezTo>
                    <a:pt x="865874" y="354210"/>
                    <a:pt x="877083" y="347397"/>
                    <a:pt x="887104" y="339046"/>
                  </a:cubicBezTo>
                  <a:cubicBezTo>
                    <a:pt x="911578" y="318651"/>
                    <a:pt x="907804" y="316326"/>
                    <a:pt x="928047" y="293553"/>
                  </a:cubicBezTo>
                  <a:cubicBezTo>
                    <a:pt x="933746" y="287142"/>
                    <a:pt x="941097" y="282218"/>
                    <a:pt x="946244" y="275356"/>
                  </a:cubicBezTo>
                  <a:cubicBezTo>
                    <a:pt x="973006" y="239674"/>
                    <a:pt x="933962" y="273194"/>
                    <a:pt x="973540" y="243512"/>
                  </a:cubicBezTo>
                  <a:cubicBezTo>
                    <a:pt x="984851" y="224121"/>
                    <a:pt x="1001510" y="190749"/>
                    <a:pt x="1019032" y="170724"/>
                  </a:cubicBezTo>
                  <a:cubicBezTo>
                    <a:pt x="1024681" y="164268"/>
                    <a:pt x="1032082" y="159389"/>
                    <a:pt x="1037229" y="152527"/>
                  </a:cubicBezTo>
                  <a:cubicBezTo>
                    <a:pt x="1041298" y="147102"/>
                    <a:pt x="1042386" y="139848"/>
                    <a:pt x="1046328" y="134330"/>
                  </a:cubicBezTo>
                  <a:cubicBezTo>
                    <a:pt x="1057616" y="118528"/>
                    <a:pt x="1068990" y="102569"/>
                    <a:pt x="1082722" y="88837"/>
                  </a:cubicBezTo>
                  <a:cubicBezTo>
                    <a:pt x="1088788" y="82771"/>
                    <a:pt x="1095652" y="77411"/>
                    <a:pt x="1100919" y="70640"/>
                  </a:cubicBezTo>
                  <a:cubicBezTo>
                    <a:pt x="1106348" y="63660"/>
                    <a:pt x="1108744" y="54548"/>
                    <a:pt x="1114567" y="47894"/>
                  </a:cubicBezTo>
                  <a:cubicBezTo>
                    <a:pt x="1119560" y="42188"/>
                    <a:pt x="1126215" y="38066"/>
                    <a:pt x="1132764" y="34246"/>
                  </a:cubicBezTo>
                  <a:cubicBezTo>
                    <a:pt x="1168479" y="13412"/>
                    <a:pt x="1161852" y="17267"/>
                    <a:pt x="1196453" y="11500"/>
                  </a:cubicBezTo>
                  <a:cubicBezTo>
                    <a:pt x="1245043" y="-4699"/>
                    <a:pt x="1225788" y="307"/>
                    <a:pt x="1328382" y="2401"/>
                  </a:cubicBezTo>
                  <a:cubicBezTo>
                    <a:pt x="1363384" y="3115"/>
                    <a:pt x="1398134" y="8510"/>
                    <a:pt x="1433015" y="11500"/>
                  </a:cubicBezTo>
                  <a:cubicBezTo>
                    <a:pt x="1510345" y="18128"/>
                    <a:pt x="1478871" y="15589"/>
                    <a:pt x="1574041" y="20598"/>
                  </a:cubicBezTo>
                  <a:cubicBezTo>
                    <a:pt x="1598304" y="19082"/>
                    <a:pt x="1622742" y="19334"/>
                    <a:pt x="1646829" y="16049"/>
                  </a:cubicBezTo>
                  <a:cubicBezTo>
                    <a:pt x="1724104" y="5511"/>
                    <a:pt x="1642874" y="6950"/>
                    <a:pt x="1687773" y="695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61D4A21A-D373-32C2-503F-B8F0E2DFAF6F}"/>
                </a:ext>
              </a:extLst>
            </p:cNvPr>
            <p:cNvCxnSpPr>
              <a:cxnSpLocks/>
            </p:cNvCxnSpPr>
            <p:nvPr/>
          </p:nvCxnSpPr>
          <p:spPr>
            <a:xfrm>
              <a:off x="8093430" y="4858555"/>
              <a:ext cx="2664841" cy="0"/>
            </a:xfrm>
            <a:prstGeom prst="line">
              <a:avLst/>
            </a:prstGeom>
            <a:ln w="19050"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2D781067-56B5-0F5D-D737-DED207EE110B}"/>
                </a:ext>
              </a:extLst>
            </p:cNvPr>
            <p:cNvSpPr txBox="1"/>
            <p:nvPr/>
          </p:nvSpPr>
          <p:spPr>
            <a:xfrm>
              <a:off x="7719060" y="4657093"/>
              <a:ext cx="54652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0.5</a:t>
              </a:r>
              <a:endParaRPr lang="en-IL" sz="1600" dirty="0"/>
            </a:p>
          </p:txBody>
        </p:sp>
      </p:grp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DBC813D-7AF5-174D-1458-40FA0B8596FE}"/>
              </a:ext>
            </a:extLst>
          </p:cNvPr>
          <p:cNvCxnSpPr>
            <a:cxnSpLocks/>
          </p:cNvCxnSpPr>
          <p:nvPr/>
        </p:nvCxnSpPr>
        <p:spPr>
          <a:xfrm>
            <a:off x="9510750" y="3756660"/>
            <a:ext cx="0" cy="1896578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Table 12">
            <a:extLst>
              <a:ext uri="{FF2B5EF4-FFF2-40B4-BE49-F238E27FC236}">
                <a16:creationId xmlns:a16="http://schemas.microsoft.com/office/drawing/2014/main" id="{DB848690-6BB9-BC16-B23F-12A12810129B}"/>
              </a:ext>
            </a:extLst>
          </p:cNvPr>
          <p:cNvGraphicFramePr>
            <a:graphicFrameLocks noGrp="1"/>
          </p:cNvGraphicFramePr>
          <p:nvPr/>
        </p:nvGraphicFramePr>
        <p:xfrm>
          <a:off x="2668500" y="4669973"/>
          <a:ext cx="4443294" cy="12099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1098">
                  <a:extLst>
                    <a:ext uri="{9D8B030D-6E8A-4147-A177-3AD203B41FA5}">
                      <a16:colId xmlns:a16="http://schemas.microsoft.com/office/drawing/2014/main" val="1236718371"/>
                    </a:ext>
                  </a:extLst>
                </a:gridCol>
                <a:gridCol w="1481098">
                  <a:extLst>
                    <a:ext uri="{9D8B030D-6E8A-4147-A177-3AD203B41FA5}">
                      <a16:colId xmlns:a16="http://schemas.microsoft.com/office/drawing/2014/main" val="1834343066"/>
                    </a:ext>
                  </a:extLst>
                </a:gridCol>
                <a:gridCol w="1481098">
                  <a:extLst>
                    <a:ext uri="{9D8B030D-6E8A-4147-A177-3AD203B41FA5}">
                      <a16:colId xmlns:a16="http://schemas.microsoft.com/office/drawing/2014/main" val="3001265031"/>
                    </a:ext>
                  </a:extLst>
                </a:gridCol>
              </a:tblGrid>
              <a:tr h="313775">
                <a:tc>
                  <a:txBody>
                    <a:bodyPr/>
                    <a:lstStyle/>
                    <a:p>
                      <a:pPr algn="ctr"/>
                      <a:endParaRPr lang="en-IL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Same</a:t>
                      </a:r>
                      <a:endParaRPr lang="en-IL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Different</a:t>
                      </a:r>
                      <a:endParaRPr lang="en-IL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036118"/>
                  </a:ext>
                </a:extLst>
              </a:tr>
              <a:tr h="31377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Same</a:t>
                      </a:r>
                      <a:endParaRPr lang="en-IL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TPR</a:t>
                      </a:r>
                      <a:endParaRPr lang="en-IL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FPR</a:t>
                      </a:r>
                      <a:endParaRPr lang="en-IL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8070381"/>
                  </a:ext>
                </a:extLst>
              </a:tr>
              <a:tr h="47843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Different</a:t>
                      </a:r>
                      <a:endParaRPr lang="en-IL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L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L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8349788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57C1B394-AC05-53CE-A04D-32950C2EC882}"/>
              </a:ext>
            </a:extLst>
          </p:cNvPr>
          <p:cNvSpPr txBox="1"/>
          <p:nvPr/>
        </p:nvSpPr>
        <p:spPr>
          <a:xfrm>
            <a:off x="4968240" y="4281070"/>
            <a:ext cx="1220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– Actual – </a:t>
            </a:r>
            <a:endParaRPr lang="en-IL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AB8FF5B-4637-B353-E2C6-852341CB1BDF}"/>
              </a:ext>
            </a:extLst>
          </p:cNvPr>
          <p:cNvSpPr txBox="1"/>
          <p:nvPr/>
        </p:nvSpPr>
        <p:spPr>
          <a:xfrm>
            <a:off x="1593316" y="4995647"/>
            <a:ext cx="108324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|</a:t>
            </a:r>
            <a:br>
              <a:rPr lang="en-US" dirty="0"/>
            </a:br>
            <a:r>
              <a:rPr lang="en-US" dirty="0"/>
              <a:t>Predicted</a:t>
            </a:r>
            <a:br>
              <a:rPr lang="en-US" dirty="0"/>
            </a:br>
            <a:r>
              <a:rPr lang="en-US" dirty="0"/>
              <a:t>|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3985336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0C5E54-BF2D-954A-39BB-C48FFDB9F1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Measuring</a:t>
            </a:r>
            <a:r>
              <a:rPr lang="he-IL" dirty="0"/>
              <a:t> </a:t>
            </a:r>
            <a:r>
              <a:rPr lang="en-US" dirty="0"/>
              <a:t> Inversion effect 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9E2A32-338C-8CCC-87CF-0A762B172B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ROC curve - 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true positive rate (TPR) against false positive rate (FPR)</a:t>
            </a:r>
          </a:p>
          <a:p>
            <a:pPr marL="457200" lvl="1" indent="0">
              <a:buNone/>
            </a:pPr>
            <a:endParaRPr lang="en-US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What we expect in domain expert model?</a:t>
            </a:r>
            <a:br>
              <a:rPr lang="en-US" dirty="0"/>
            </a:br>
            <a:endParaRPr lang="en-US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What do we expect in non-expert?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en-US" dirty="0"/>
          </a:p>
          <a:p>
            <a:endParaRPr lang="en-IL" dirty="0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AC5AAF58-BE79-E87A-77A9-C8DE476080CD}"/>
              </a:ext>
            </a:extLst>
          </p:cNvPr>
          <p:cNvGrpSpPr/>
          <p:nvPr/>
        </p:nvGrpSpPr>
        <p:grpSpPr>
          <a:xfrm>
            <a:off x="7719060" y="2903220"/>
            <a:ext cx="3450574" cy="2970678"/>
            <a:chOff x="7719060" y="2903220"/>
            <a:chExt cx="3450574" cy="2970678"/>
          </a:xfrm>
        </p:grpSpPr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62CA8D20-8E84-53A4-9411-E11B4E8584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12162" y="3314342"/>
              <a:ext cx="0" cy="233889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74F260F0-123E-9530-967E-C6E9C11ADD98}"/>
                </a:ext>
              </a:extLst>
            </p:cNvPr>
            <p:cNvCxnSpPr>
              <a:cxnSpLocks/>
            </p:cNvCxnSpPr>
            <p:nvPr/>
          </p:nvCxnSpPr>
          <p:spPr>
            <a:xfrm>
              <a:off x="8112162" y="5653238"/>
              <a:ext cx="242800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D2A8ADFD-8C09-E64A-BA9E-6EB94D5DFE2F}"/>
                </a:ext>
              </a:extLst>
            </p:cNvPr>
            <p:cNvSpPr/>
            <p:nvPr/>
          </p:nvSpPr>
          <p:spPr>
            <a:xfrm>
              <a:off x="8273356" y="5485975"/>
              <a:ext cx="72536" cy="9557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8EECFADC-B7EE-1022-DCF3-5889D06C38D3}"/>
                </a:ext>
              </a:extLst>
            </p:cNvPr>
            <p:cNvSpPr/>
            <p:nvPr/>
          </p:nvSpPr>
          <p:spPr>
            <a:xfrm>
              <a:off x="8434548" y="5485975"/>
              <a:ext cx="72536" cy="9557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292D7E42-FC59-85C8-2C51-E1047F0684EA}"/>
                </a:ext>
              </a:extLst>
            </p:cNvPr>
            <p:cNvSpPr/>
            <p:nvPr/>
          </p:nvSpPr>
          <p:spPr>
            <a:xfrm>
              <a:off x="8692474" y="5490192"/>
              <a:ext cx="72536" cy="9557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68713744-8B4B-1A4B-49C0-57DFF4C4D68D}"/>
                </a:ext>
              </a:extLst>
            </p:cNvPr>
            <p:cNvSpPr/>
            <p:nvPr/>
          </p:nvSpPr>
          <p:spPr>
            <a:xfrm>
              <a:off x="9295925" y="5469557"/>
              <a:ext cx="72536" cy="9557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83609FAF-C2F3-3905-6920-6375AB6A5AAC}"/>
                </a:ext>
              </a:extLst>
            </p:cNvPr>
            <p:cNvGrpSpPr/>
            <p:nvPr/>
          </p:nvGrpSpPr>
          <p:grpSpPr>
            <a:xfrm rot="10800000">
              <a:off x="8970531" y="4233281"/>
              <a:ext cx="1539422" cy="99793"/>
              <a:chOff x="8918573" y="1239139"/>
              <a:chExt cx="970284" cy="56354"/>
            </a:xfrm>
            <a:solidFill>
              <a:schemeClr val="accent2"/>
            </a:solidFill>
          </p:grpSpPr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A9D209AC-9B40-7F23-7FBD-C8FA8A4FB83C}"/>
                  </a:ext>
                </a:extLst>
              </p:cNvPr>
              <p:cNvSpPr/>
              <p:nvPr/>
            </p:nvSpPr>
            <p:spPr>
              <a:xfrm>
                <a:off x="8918573" y="1239139"/>
                <a:ext cx="45719" cy="53973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/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D0FC6552-F6B0-6FCA-7B8B-2956F929856C}"/>
                  </a:ext>
                </a:extLst>
              </p:cNvPr>
              <p:cNvSpPr/>
              <p:nvPr/>
            </p:nvSpPr>
            <p:spPr>
              <a:xfrm>
                <a:off x="9020171" y="1239139"/>
                <a:ext cx="45719" cy="53973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/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158F13DD-939C-1676-9192-E0E1EC944267}"/>
                  </a:ext>
                </a:extLst>
              </p:cNvPr>
              <p:cNvSpPr/>
              <p:nvPr/>
            </p:nvSpPr>
            <p:spPr>
              <a:xfrm>
                <a:off x="9182739" y="1241520"/>
                <a:ext cx="45719" cy="53973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dirty="0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DE22E760-AE16-D58A-EA48-BD9CA2B4D65D}"/>
                  </a:ext>
                </a:extLst>
              </p:cNvPr>
              <p:cNvSpPr/>
              <p:nvPr/>
            </p:nvSpPr>
            <p:spPr>
              <a:xfrm>
                <a:off x="9843138" y="1239139"/>
                <a:ext cx="45719" cy="53973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/>
              </a:p>
            </p:txBody>
          </p: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D1157DD-3C4F-4E16-CABF-BC02E03BCA80}"/>
                </a:ext>
              </a:extLst>
            </p:cNvPr>
            <p:cNvSpPr txBox="1"/>
            <p:nvPr/>
          </p:nvSpPr>
          <p:spPr>
            <a:xfrm>
              <a:off x="10511119" y="5535344"/>
              <a:ext cx="65851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dists</a:t>
              </a:r>
              <a:endParaRPr lang="en-IL" sz="1600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D4DF6FF-D736-F6EA-DCEC-ED533F2A1AD5}"/>
                </a:ext>
              </a:extLst>
            </p:cNvPr>
            <p:cNvSpPr txBox="1"/>
            <p:nvPr/>
          </p:nvSpPr>
          <p:spPr>
            <a:xfrm>
              <a:off x="7766053" y="2903220"/>
              <a:ext cx="120447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Is different?</a:t>
              </a:r>
              <a:endParaRPr lang="en-IL" sz="1600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40E1DCF3-1C14-20BD-EB48-894C385E2727}"/>
                </a:ext>
              </a:extLst>
            </p:cNvPr>
            <p:cNvSpPr txBox="1"/>
            <p:nvPr/>
          </p:nvSpPr>
          <p:spPr>
            <a:xfrm>
              <a:off x="7765126" y="5299023"/>
              <a:ext cx="41213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0</a:t>
              </a:r>
              <a:endParaRPr lang="en-IL" sz="1600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3A2ECB1D-777A-295A-4E2D-9E0A54B8406F}"/>
                </a:ext>
              </a:extLst>
            </p:cNvPr>
            <p:cNvSpPr txBox="1"/>
            <p:nvPr/>
          </p:nvSpPr>
          <p:spPr>
            <a:xfrm>
              <a:off x="7749952" y="4066054"/>
              <a:ext cx="41213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</a:t>
              </a:r>
              <a:endParaRPr lang="en-IL" sz="1600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CE8C2B81-09A5-E2A8-C6D0-CC903160DDBD}"/>
                </a:ext>
              </a:extLst>
            </p:cNvPr>
            <p:cNvSpPr/>
            <p:nvPr/>
          </p:nvSpPr>
          <p:spPr>
            <a:xfrm>
              <a:off x="8098329" y="4274371"/>
              <a:ext cx="2677767" cy="1260973"/>
            </a:xfrm>
            <a:custGeom>
              <a:avLst/>
              <a:gdLst>
                <a:gd name="connsiteX0" fmla="*/ 0 w 1687773"/>
                <a:gd name="connsiteY0" fmla="*/ 712085 h 712085"/>
                <a:gd name="connsiteX1" fmla="*/ 95534 w 1687773"/>
                <a:gd name="connsiteY1" fmla="*/ 698437 h 712085"/>
                <a:gd name="connsiteX2" fmla="*/ 423080 w 1687773"/>
                <a:gd name="connsiteY2" fmla="*/ 689339 h 712085"/>
                <a:gd name="connsiteX3" fmla="*/ 509516 w 1687773"/>
                <a:gd name="connsiteY3" fmla="*/ 680240 h 712085"/>
                <a:gd name="connsiteX4" fmla="*/ 536812 w 1687773"/>
                <a:gd name="connsiteY4" fmla="*/ 675691 h 712085"/>
                <a:gd name="connsiteX5" fmla="*/ 609600 w 1687773"/>
                <a:gd name="connsiteY5" fmla="*/ 630198 h 712085"/>
                <a:gd name="connsiteX6" fmla="*/ 636895 w 1687773"/>
                <a:gd name="connsiteY6" fmla="*/ 607452 h 712085"/>
                <a:gd name="connsiteX7" fmla="*/ 655092 w 1687773"/>
                <a:gd name="connsiteY7" fmla="*/ 598353 h 712085"/>
                <a:gd name="connsiteX8" fmla="*/ 691486 w 1687773"/>
                <a:gd name="connsiteY8" fmla="*/ 552861 h 712085"/>
                <a:gd name="connsiteX9" fmla="*/ 723331 w 1687773"/>
                <a:gd name="connsiteY9" fmla="*/ 521016 h 712085"/>
                <a:gd name="connsiteX10" fmla="*/ 764274 w 1687773"/>
                <a:gd name="connsiteY10" fmla="*/ 470974 h 712085"/>
                <a:gd name="connsiteX11" fmla="*/ 787020 w 1687773"/>
                <a:gd name="connsiteY11" fmla="*/ 439130 h 712085"/>
                <a:gd name="connsiteX12" fmla="*/ 855259 w 1687773"/>
                <a:gd name="connsiteY12" fmla="*/ 361792 h 712085"/>
                <a:gd name="connsiteX13" fmla="*/ 887104 w 1687773"/>
                <a:gd name="connsiteY13" fmla="*/ 339046 h 712085"/>
                <a:gd name="connsiteX14" fmla="*/ 928047 w 1687773"/>
                <a:gd name="connsiteY14" fmla="*/ 293553 h 712085"/>
                <a:gd name="connsiteX15" fmla="*/ 946244 w 1687773"/>
                <a:gd name="connsiteY15" fmla="*/ 275356 h 712085"/>
                <a:gd name="connsiteX16" fmla="*/ 973540 w 1687773"/>
                <a:gd name="connsiteY16" fmla="*/ 243512 h 712085"/>
                <a:gd name="connsiteX17" fmla="*/ 1019032 w 1687773"/>
                <a:gd name="connsiteY17" fmla="*/ 170724 h 712085"/>
                <a:gd name="connsiteX18" fmla="*/ 1037229 w 1687773"/>
                <a:gd name="connsiteY18" fmla="*/ 152527 h 712085"/>
                <a:gd name="connsiteX19" fmla="*/ 1046328 w 1687773"/>
                <a:gd name="connsiteY19" fmla="*/ 134330 h 712085"/>
                <a:gd name="connsiteX20" fmla="*/ 1082722 w 1687773"/>
                <a:gd name="connsiteY20" fmla="*/ 88837 h 712085"/>
                <a:gd name="connsiteX21" fmla="*/ 1100919 w 1687773"/>
                <a:gd name="connsiteY21" fmla="*/ 70640 h 712085"/>
                <a:gd name="connsiteX22" fmla="*/ 1114567 w 1687773"/>
                <a:gd name="connsiteY22" fmla="*/ 47894 h 712085"/>
                <a:gd name="connsiteX23" fmla="*/ 1132764 w 1687773"/>
                <a:gd name="connsiteY23" fmla="*/ 34246 h 712085"/>
                <a:gd name="connsiteX24" fmla="*/ 1196453 w 1687773"/>
                <a:gd name="connsiteY24" fmla="*/ 11500 h 712085"/>
                <a:gd name="connsiteX25" fmla="*/ 1328382 w 1687773"/>
                <a:gd name="connsiteY25" fmla="*/ 2401 h 712085"/>
                <a:gd name="connsiteX26" fmla="*/ 1433015 w 1687773"/>
                <a:gd name="connsiteY26" fmla="*/ 11500 h 712085"/>
                <a:gd name="connsiteX27" fmla="*/ 1574041 w 1687773"/>
                <a:gd name="connsiteY27" fmla="*/ 20598 h 712085"/>
                <a:gd name="connsiteX28" fmla="*/ 1646829 w 1687773"/>
                <a:gd name="connsiteY28" fmla="*/ 16049 h 712085"/>
                <a:gd name="connsiteX29" fmla="*/ 1687773 w 1687773"/>
                <a:gd name="connsiteY29" fmla="*/ 6950 h 712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687773" h="712085">
                  <a:moveTo>
                    <a:pt x="0" y="712085"/>
                  </a:moveTo>
                  <a:cubicBezTo>
                    <a:pt x="29043" y="707245"/>
                    <a:pt x="70117" y="700095"/>
                    <a:pt x="95534" y="698437"/>
                  </a:cubicBezTo>
                  <a:cubicBezTo>
                    <a:pt x="134685" y="695884"/>
                    <a:pt x="406442" y="689745"/>
                    <a:pt x="423080" y="689339"/>
                  </a:cubicBezTo>
                  <a:lnTo>
                    <a:pt x="509516" y="680240"/>
                  </a:lnTo>
                  <a:cubicBezTo>
                    <a:pt x="518674" y="679141"/>
                    <a:pt x="528125" y="678793"/>
                    <a:pt x="536812" y="675691"/>
                  </a:cubicBezTo>
                  <a:cubicBezTo>
                    <a:pt x="566596" y="665054"/>
                    <a:pt x="584910" y="649597"/>
                    <a:pt x="609600" y="630198"/>
                  </a:cubicBezTo>
                  <a:cubicBezTo>
                    <a:pt x="618913" y="622881"/>
                    <a:pt x="627193" y="614244"/>
                    <a:pt x="636895" y="607452"/>
                  </a:cubicBezTo>
                  <a:cubicBezTo>
                    <a:pt x="642451" y="603563"/>
                    <a:pt x="649026" y="601386"/>
                    <a:pt x="655092" y="598353"/>
                  </a:cubicBezTo>
                  <a:cubicBezTo>
                    <a:pt x="667223" y="583189"/>
                    <a:pt x="677754" y="566593"/>
                    <a:pt x="691486" y="552861"/>
                  </a:cubicBezTo>
                  <a:cubicBezTo>
                    <a:pt x="702101" y="542246"/>
                    <a:pt x="713825" y="532635"/>
                    <a:pt x="723331" y="521016"/>
                  </a:cubicBezTo>
                  <a:cubicBezTo>
                    <a:pt x="736979" y="504335"/>
                    <a:pt x="751747" y="488512"/>
                    <a:pt x="764274" y="470974"/>
                  </a:cubicBezTo>
                  <a:cubicBezTo>
                    <a:pt x="771856" y="460359"/>
                    <a:pt x="778669" y="449151"/>
                    <a:pt x="787020" y="439130"/>
                  </a:cubicBezTo>
                  <a:cubicBezTo>
                    <a:pt x="809029" y="412719"/>
                    <a:pt x="827283" y="381775"/>
                    <a:pt x="855259" y="361792"/>
                  </a:cubicBezTo>
                  <a:cubicBezTo>
                    <a:pt x="865874" y="354210"/>
                    <a:pt x="877083" y="347397"/>
                    <a:pt x="887104" y="339046"/>
                  </a:cubicBezTo>
                  <a:cubicBezTo>
                    <a:pt x="911578" y="318651"/>
                    <a:pt x="907804" y="316326"/>
                    <a:pt x="928047" y="293553"/>
                  </a:cubicBezTo>
                  <a:cubicBezTo>
                    <a:pt x="933746" y="287142"/>
                    <a:pt x="941097" y="282218"/>
                    <a:pt x="946244" y="275356"/>
                  </a:cubicBezTo>
                  <a:cubicBezTo>
                    <a:pt x="973006" y="239674"/>
                    <a:pt x="933962" y="273194"/>
                    <a:pt x="973540" y="243512"/>
                  </a:cubicBezTo>
                  <a:cubicBezTo>
                    <a:pt x="984851" y="224121"/>
                    <a:pt x="1001510" y="190749"/>
                    <a:pt x="1019032" y="170724"/>
                  </a:cubicBezTo>
                  <a:cubicBezTo>
                    <a:pt x="1024681" y="164268"/>
                    <a:pt x="1032082" y="159389"/>
                    <a:pt x="1037229" y="152527"/>
                  </a:cubicBezTo>
                  <a:cubicBezTo>
                    <a:pt x="1041298" y="147102"/>
                    <a:pt x="1042386" y="139848"/>
                    <a:pt x="1046328" y="134330"/>
                  </a:cubicBezTo>
                  <a:cubicBezTo>
                    <a:pt x="1057616" y="118528"/>
                    <a:pt x="1068990" y="102569"/>
                    <a:pt x="1082722" y="88837"/>
                  </a:cubicBezTo>
                  <a:cubicBezTo>
                    <a:pt x="1088788" y="82771"/>
                    <a:pt x="1095652" y="77411"/>
                    <a:pt x="1100919" y="70640"/>
                  </a:cubicBezTo>
                  <a:cubicBezTo>
                    <a:pt x="1106348" y="63660"/>
                    <a:pt x="1108744" y="54548"/>
                    <a:pt x="1114567" y="47894"/>
                  </a:cubicBezTo>
                  <a:cubicBezTo>
                    <a:pt x="1119560" y="42188"/>
                    <a:pt x="1126215" y="38066"/>
                    <a:pt x="1132764" y="34246"/>
                  </a:cubicBezTo>
                  <a:cubicBezTo>
                    <a:pt x="1168479" y="13412"/>
                    <a:pt x="1161852" y="17267"/>
                    <a:pt x="1196453" y="11500"/>
                  </a:cubicBezTo>
                  <a:cubicBezTo>
                    <a:pt x="1245043" y="-4699"/>
                    <a:pt x="1225788" y="307"/>
                    <a:pt x="1328382" y="2401"/>
                  </a:cubicBezTo>
                  <a:cubicBezTo>
                    <a:pt x="1363384" y="3115"/>
                    <a:pt x="1398134" y="8510"/>
                    <a:pt x="1433015" y="11500"/>
                  </a:cubicBezTo>
                  <a:cubicBezTo>
                    <a:pt x="1510345" y="18128"/>
                    <a:pt x="1478871" y="15589"/>
                    <a:pt x="1574041" y="20598"/>
                  </a:cubicBezTo>
                  <a:cubicBezTo>
                    <a:pt x="1598304" y="19082"/>
                    <a:pt x="1622742" y="19334"/>
                    <a:pt x="1646829" y="16049"/>
                  </a:cubicBezTo>
                  <a:cubicBezTo>
                    <a:pt x="1724104" y="5511"/>
                    <a:pt x="1642874" y="6950"/>
                    <a:pt x="1687773" y="695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61D4A21A-D373-32C2-503F-B8F0E2DFAF6F}"/>
                </a:ext>
              </a:extLst>
            </p:cNvPr>
            <p:cNvCxnSpPr>
              <a:cxnSpLocks/>
            </p:cNvCxnSpPr>
            <p:nvPr/>
          </p:nvCxnSpPr>
          <p:spPr>
            <a:xfrm>
              <a:off x="8093430" y="4858555"/>
              <a:ext cx="2664841" cy="0"/>
            </a:xfrm>
            <a:prstGeom prst="line">
              <a:avLst/>
            </a:prstGeom>
            <a:ln w="19050"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2D781067-56B5-0F5D-D737-DED207EE110B}"/>
                </a:ext>
              </a:extLst>
            </p:cNvPr>
            <p:cNvSpPr txBox="1"/>
            <p:nvPr/>
          </p:nvSpPr>
          <p:spPr>
            <a:xfrm>
              <a:off x="7719060" y="4657093"/>
              <a:ext cx="54652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0.5</a:t>
              </a:r>
              <a:endParaRPr lang="en-IL" sz="1600" dirty="0"/>
            </a:p>
          </p:txBody>
        </p:sp>
      </p:grp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DBC813D-7AF5-174D-1458-40FA0B8596FE}"/>
              </a:ext>
            </a:extLst>
          </p:cNvPr>
          <p:cNvCxnSpPr>
            <a:cxnSpLocks/>
          </p:cNvCxnSpPr>
          <p:nvPr/>
        </p:nvCxnSpPr>
        <p:spPr>
          <a:xfrm>
            <a:off x="9510750" y="3756660"/>
            <a:ext cx="0" cy="1896578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Table 12">
            <a:extLst>
              <a:ext uri="{FF2B5EF4-FFF2-40B4-BE49-F238E27FC236}">
                <a16:creationId xmlns:a16="http://schemas.microsoft.com/office/drawing/2014/main" id="{DB848690-6BB9-BC16-B23F-12A1281012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2713751"/>
              </p:ext>
            </p:extLst>
          </p:nvPr>
        </p:nvGraphicFramePr>
        <p:xfrm>
          <a:off x="2668500" y="4669973"/>
          <a:ext cx="4443294" cy="12099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1098">
                  <a:extLst>
                    <a:ext uri="{9D8B030D-6E8A-4147-A177-3AD203B41FA5}">
                      <a16:colId xmlns:a16="http://schemas.microsoft.com/office/drawing/2014/main" val="1236718371"/>
                    </a:ext>
                  </a:extLst>
                </a:gridCol>
                <a:gridCol w="1481098">
                  <a:extLst>
                    <a:ext uri="{9D8B030D-6E8A-4147-A177-3AD203B41FA5}">
                      <a16:colId xmlns:a16="http://schemas.microsoft.com/office/drawing/2014/main" val="1834343066"/>
                    </a:ext>
                  </a:extLst>
                </a:gridCol>
                <a:gridCol w="1481098">
                  <a:extLst>
                    <a:ext uri="{9D8B030D-6E8A-4147-A177-3AD203B41FA5}">
                      <a16:colId xmlns:a16="http://schemas.microsoft.com/office/drawing/2014/main" val="3001265031"/>
                    </a:ext>
                  </a:extLst>
                </a:gridCol>
              </a:tblGrid>
              <a:tr h="313775">
                <a:tc>
                  <a:txBody>
                    <a:bodyPr/>
                    <a:lstStyle/>
                    <a:p>
                      <a:endParaRPr lang="en-IL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Same</a:t>
                      </a:r>
                      <a:endParaRPr lang="en-IL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Different</a:t>
                      </a:r>
                      <a:endParaRPr lang="en-IL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036118"/>
                  </a:ext>
                </a:extLst>
              </a:tr>
              <a:tr h="3137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Same</a:t>
                      </a:r>
                      <a:endParaRPr lang="en-IL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8070381"/>
                  </a:ext>
                </a:extLst>
              </a:tr>
              <a:tr h="47843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Different</a:t>
                      </a:r>
                      <a:endParaRPr lang="en-IL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8349788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57C1B394-AC05-53CE-A04D-32950C2EC882}"/>
              </a:ext>
            </a:extLst>
          </p:cNvPr>
          <p:cNvSpPr txBox="1"/>
          <p:nvPr/>
        </p:nvSpPr>
        <p:spPr>
          <a:xfrm>
            <a:off x="4968240" y="4281070"/>
            <a:ext cx="1220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– Actual – </a:t>
            </a:r>
            <a:endParaRPr lang="en-IL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AB8FF5B-4637-B353-E2C6-852341CB1BDF}"/>
              </a:ext>
            </a:extLst>
          </p:cNvPr>
          <p:cNvSpPr txBox="1"/>
          <p:nvPr/>
        </p:nvSpPr>
        <p:spPr>
          <a:xfrm>
            <a:off x="1593316" y="4995647"/>
            <a:ext cx="108324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|</a:t>
            </a:r>
            <a:br>
              <a:rPr lang="en-US" dirty="0"/>
            </a:br>
            <a:r>
              <a:rPr lang="en-US" dirty="0"/>
              <a:t>Predicted</a:t>
            </a:r>
            <a:br>
              <a:rPr lang="en-US" dirty="0"/>
            </a:br>
            <a:r>
              <a:rPr lang="en-US" dirty="0"/>
              <a:t>|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3189410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F2A0B0F-6450-637C-7200-700AA1F09410}"/>
              </a:ext>
            </a:extLst>
          </p:cNvPr>
          <p:cNvCxnSpPr/>
          <p:nvPr/>
        </p:nvCxnSpPr>
        <p:spPr>
          <a:xfrm flipV="1">
            <a:off x="3175000" y="638317"/>
            <a:ext cx="0" cy="1320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6C578DE-E483-B6DD-565D-27C557727E47}"/>
              </a:ext>
            </a:extLst>
          </p:cNvPr>
          <p:cNvCxnSpPr/>
          <p:nvPr/>
        </p:nvCxnSpPr>
        <p:spPr>
          <a:xfrm>
            <a:off x="3175000" y="1959117"/>
            <a:ext cx="15303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21A130F5-D817-454F-EB69-1A8865AE8871}"/>
              </a:ext>
            </a:extLst>
          </p:cNvPr>
          <p:cNvSpPr/>
          <p:nvPr/>
        </p:nvSpPr>
        <p:spPr>
          <a:xfrm>
            <a:off x="3276599" y="1864662"/>
            <a:ext cx="45719" cy="5397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4F63D4D-0FC9-5A42-589E-077E1F123E56}"/>
              </a:ext>
            </a:extLst>
          </p:cNvPr>
          <p:cNvSpPr/>
          <p:nvPr/>
        </p:nvSpPr>
        <p:spPr>
          <a:xfrm>
            <a:off x="3378197" y="1864662"/>
            <a:ext cx="45719" cy="5397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195AB20-BC15-1B9B-3877-1F128E21338F}"/>
              </a:ext>
            </a:extLst>
          </p:cNvPr>
          <p:cNvSpPr/>
          <p:nvPr/>
        </p:nvSpPr>
        <p:spPr>
          <a:xfrm>
            <a:off x="3540765" y="1867043"/>
            <a:ext cx="45719" cy="5397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BA27B1C-EFBC-7423-0453-5E0219ECC69B}"/>
              </a:ext>
            </a:extLst>
          </p:cNvPr>
          <p:cNvSpPr/>
          <p:nvPr/>
        </p:nvSpPr>
        <p:spPr>
          <a:xfrm>
            <a:off x="4002763" y="1872603"/>
            <a:ext cx="45719" cy="5397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5354CD2-71F6-9D28-E968-B403453F9125}"/>
              </a:ext>
            </a:extLst>
          </p:cNvPr>
          <p:cNvGrpSpPr/>
          <p:nvPr/>
        </p:nvGrpSpPr>
        <p:grpSpPr>
          <a:xfrm rot="10800000">
            <a:off x="3716022" y="1157252"/>
            <a:ext cx="970284" cy="56354"/>
            <a:chOff x="8918573" y="1239139"/>
            <a:chExt cx="970284" cy="56354"/>
          </a:xfrm>
          <a:solidFill>
            <a:schemeClr val="accent2"/>
          </a:solidFill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888C7B8E-4DCB-8C7C-2EB2-83688979D8AF}"/>
                </a:ext>
              </a:extLst>
            </p:cNvPr>
            <p:cNvSpPr/>
            <p:nvPr/>
          </p:nvSpPr>
          <p:spPr>
            <a:xfrm>
              <a:off x="8918573" y="1239139"/>
              <a:ext cx="45719" cy="53973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B8BDD9A-8EDA-7943-6B87-51363C0D2E22}"/>
                </a:ext>
              </a:extLst>
            </p:cNvPr>
            <p:cNvSpPr/>
            <p:nvPr/>
          </p:nvSpPr>
          <p:spPr>
            <a:xfrm>
              <a:off x="9020171" y="1239139"/>
              <a:ext cx="45719" cy="53973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5053962-152C-FEFA-C4FE-220F95CE9F50}"/>
                </a:ext>
              </a:extLst>
            </p:cNvPr>
            <p:cNvSpPr/>
            <p:nvPr/>
          </p:nvSpPr>
          <p:spPr>
            <a:xfrm>
              <a:off x="9182739" y="1241520"/>
              <a:ext cx="45719" cy="53973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38DC5C76-D76E-6A02-839E-6074A6740585}"/>
                </a:ext>
              </a:extLst>
            </p:cNvPr>
            <p:cNvSpPr/>
            <p:nvPr/>
          </p:nvSpPr>
          <p:spPr>
            <a:xfrm>
              <a:off x="9843138" y="1239139"/>
              <a:ext cx="45719" cy="53973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0BDDAFF6-2DF7-9176-A8A5-167C8BCB8A1D}"/>
              </a:ext>
            </a:extLst>
          </p:cNvPr>
          <p:cNvSpPr txBox="1"/>
          <p:nvPr/>
        </p:nvSpPr>
        <p:spPr>
          <a:xfrm>
            <a:off x="4673050" y="1830188"/>
            <a:ext cx="37702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dists</a:t>
            </a:r>
            <a:endParaRPr lang="en-IL" sz="8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E0E431A-17FF-8AD5-E84A-0705F5FB9125}"/>
              </a:ext>
            </a:extLst>
          </p:cNvPr>
          <p:cNvSpPr txBox="1"/>
          <p:nvPr/>
        </p:nvSpPr>
        <p:spPr>
          <a:xfrm>
            <a:off x="2956850" y="406152"/>
            <a:ext cx="38183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Prob</a:t>
            </a:r>
            <a:endParaRPr lang="en-IL" sz="8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ECC7D11-EE7A-F47F-C987-4E0F82995B7E}"/>
              </a:ext>
            </a:extLst>
          </p:cNvPr>
          <p:cNvSpPr txBox="1"/>
          <p:nvPr/>
        </p:nvSpPr>
        <p:spPr>
          <a:xfrm>
            <a:off x="2808969" y="1743674"/>
            <a:ext cx="40748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same</a:t>
            </a:r>
            <a:endParaRPr lang="en-IL" sz="8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62D0F0B-82F0-1C38-B7A3-0543BBF06018}"/>
              </a:ext>
            </a:extLst>
          </p:cNvPr>
          <p:cNvSpPr txBox="1"/>
          <p:nvPr/>
        </p:nvSpPr>
        <p:spPr>
          <a:xfrm>
            <a:off x="2650553" y="961294"/>
            <a:ext cx="55335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different</a:t>
            </a:r>
            <a:endParaRPr lang="en-IL" sz="800" dirty="0"/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93D624D8-68C1-55F1-E9D7-A9E09C371758}"/>
              </a:ext>
            </a:extLst>
          </p:cNvPr>
          <p:cNvCxnSpPr/>
          <p:nvPr/>
        </p:nvCxnSpPr>
        <p:spPr>
          <a:xfrm flipV="1">
            <a:off x="3175000" y="2758218"/>
            <a:ext cx="0" cy="1320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2441ADF4-B7FB-234F-FBA6-592C0227AE14}"/>
              </a:ext>
            </a:extLst>
          </p:cNvPr>
          <p:cNvCxnSpPr/>
          <p:nvPr/>
        </p:nvCxnSpPr>
        <p:spPr>
          <a:xfrm>
            <a:off x="3175000" y="4079018"/>
            <a:ext cx="15303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Oval 60">
            <a:extLst>
              <a:ext uri="{FF2B5EF4-FFF2-40B4-BE49-F238E27FC236}">
                <a16:creationId xmlns:a16="http://schemas.microsoft.com/office/drawing/2014/main" id="{49C9EF1F-7554-D093-7318-73CE2B92E3A3}"/>
              </a:ext>
            </a:extLst>
          </p:cNvPr>
          <p:cNvSpPr/>
          <p:nvPr/>
        </p:nvSpPr>
        <p:spPr>
          <a:xfrm>
            <a:off x="3276599" y="3984563"/>
            <a:ext cx="45719" cy="5397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01EC935F-F23F-D043-65B5-523F21592E40}"/>
              </a:ext>
            </a:extLst>
          </p:cNvPr>
          <p:cNvSpPr/>
          <p:nvPr/>
        </p:nvSpPr>
        <p:spPr>
          <a:xfrm>
            <a:off x="3378197" y="3984563"/>
            <a:ext cx="45719" cy="5397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50AC9DE4-3C9E-31F1-7B41-F6587EAC2F31}"/>
              </a:ext>
            </a:extLst>
          </p:cNvPr>
          <p:cNvSpPr/>
          <p:nvPr/>
        </p:nvSpPr>
        <p:spPr>
          <a:xfrm>
            <a:off x="3540765" y="3986944"/>
            <a:ext cx="45719" cy="5397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1A91535F-3389-161A-AA09-8EAC2865BAA4}"/>
              </a:ext>
            </a:extLst>
          </p:cNvPr>
          <p:cNvSpPr/>
          <p:nvPr/>
        </p:nvSpPr>
        <p:spPr>
          <a:xfrm>
            <a:off x="4002763" y="3992504"/>
            <a:ext cx="45719" cy="5397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5D623EEF-1A36-C74E-21E8-BA6EE5125A44}"/>
              </a:ext>
            </a:extLst>
          </p:cNvPr>
          <p:cNvGrpSpPr/>
          <p:nvPr/>
        </p:nvGrpSpPr>
        <p:grpSpPr>
          <a:xfrm rot="10800000">
            <a:off x="3716022" y="3277153"/>
            <a:ext cx="970284" cy="56354"/>
            <a:chOff x="8918573" y="1239139"/>
            <a:chExt cx="970284" cy="56354"/>
          </a:xfrm>
          <a:solidFill>
            <a:schemeClr val="accent2"/>
          </a:solidFill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3EAFFC2C-4D4C-30E9-3DB8-7825796AF820}"/>
                </a:ext>
              </a:extLst>
            </p:cNvPr>
            <p:cNvSpPr/>
            <p:nvPr/>
          </p:nvSpPr>
          <p:spPr>
            <a:xfrm>
              <a:off x="8918573" y="1239139"/>
              <a:ext cx="45719" cy="53973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2D39039B-C461-4931-6B41-184061EEB41C}"/>
                </a:ext>
              </a:extLst>
            </p:cNvPr>
            <p:cNvSpPr/>
            <p:nvPr/>
          </p:nvSpPr>
          <p:spPr>
            <a:xfrm>
              <a:off x="9020171" y="1239139"/>
              <a:ext cx="45719" cy="53973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51EF115F-FFBE-2460-705C-09049DA06796}"/>
                </a:ext>
              </a:extLst>
            </p:cNvPr>
            <p:cNvSpPr/>
            <p:nvPr/>
          </p:nvSpPr>
          <p:spPr>
            <a:xfrm>
              <a:off x="9182739" y="1241520"/>
              <a:ext cx="45719" cy="53973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dirty="0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BE2F67DD-E20C-7135-EC08-94307A4CE658}"/>
                </a:ext>
              </a:extLst>
            </p:cNvPr>
            <p:cNvSpPr/>
            <p:nvPr/>
          </p:nvSpPr>
          <p:spPr>
            <a:xfrm>
              <a:off x="9843138" y="1239139"/>
              <a:ext cx="45719" cy="53973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385AFEE9-45AD-37A1-344D-493520A4F5FB}"/>
              </a:ext>
            </a:extLst>
          </p:cNvPr>
          <p:cNvSpPr txBox="1"/>
          <p:nvPr/>
        </p:nvSpPr>
        <p:spPr>
          <a:xfrm>
            <a:off x="4673050" y="3950089"/>
            <a:ext cx="37702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dists</a:t>
            </a:r>
            <a:endParaRPr lang="en-IL" sz="800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B41C5FCE-B8F3-9209-7EDC-585795192F5C}"/>
              </a:ext>
            </a:extLst>
          </p:cNvPr>
          <p:cNvSpPr txBox="1"/>
          <p:nvPr/>
        </p:nvSpPr>
        <p:spPr>
          <a:xfrm>
            <a:off x="2956850" y="2526053"/>
            <a:ext cx="68961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Is different?</a:t>
            </a:r>
            <a:endParaRPr lang="en-IL" sz="800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99EBEB8B-A124-DD93-D7F9-5E361BE01670}"/>
              </a:ext>
            </a:extLst>
          </p:cNvPr>
          <p:cNvSpPr txBox="1"/>
          <p:nvPr/>
        </p:nvSpPr>
        <p:spPr>
          <a:xfrm>
            <a:off x="2916327" y="3876841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0</a:t>
            </a:r>
            <a:endParaRPr lang="en-IL" sz="800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091DF11-78A4-BF15-2C6B-3391ABCC5813}"/>
              </a:ext>
            </a:extLst>
          </p:cNvPr>
          <p:cNvSpPr txBox="1"/>
          <p:nvPr/>
        </p:nvSpPr>
        <p:spPr>
          <a:xfrm>
            <a:off x="2927231" y="3187066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1</a:t>
            </a:r>
            <a:endParaRPr lang="en-IL" sz="800" dirty="0"/>
          </a:p>
        </p:txBody>
      </p:sp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41C1E977-6C25-2F71-2BFA-D6ED77DD7CBB}"/>
              </a:ext>
            </a:extLst>
          </p:cNvPr>
          <p:cNvSpPr/>
          <p:nvPr/>
        </p:nvSpPr>
        <p:spPr>
          <a:xfrm>
            <a:off x="3166281" y="3300357"/>
            <a:ext cx="1687773" cy="712085"/>
          </a:xfrm>
          <a:custGeom>
            <a:avLst/>
            <a:gdLst>
              <a:gd name="connsiteX0" fmla="*/ 0 w 1687773"/>
              <a:gd name="connsiteY0" fmla="*/ 712085 h 712085"/>
              <a:gd name="connsiteX1" fmla="*/ 95534 w 1687773"/>
              <a:gd name="connsiteY1" fmla="*/ 698437 h 712085"/>
              <a:gd name="connsiteX2" fmla="*/ 423080 w 1687773"/>
              <a:gd name="connsiteY2" fmla="*/ 689339 h 712085"/>
              <a:gd name="connsiteX3" fmla="*/ 509516 w 1687773"/>
              <a:gd name="connsiteY3" fmla="*/ 680240 h 712085"/>
              <a:gd name="connsiteX4" fmla="*/ 536812 w 1687773"/>
              <a:gd name="connsiteY4" fmla="*/ 675691 h 712085"/>
              <a:gd name="connsiteX5" fmla="*/ 609600 w 1687773"/>
              <a:gd name="connsiteY5" fmla="*/ 630198 h 712085"/>
              <a:gd name="connsiteX6" fmla="*/ 636895 w 1687773"/>
              <a:gd name="connsiteY6" fmla="*/ 607452 h 712085"/>
              <a:gd name="connsiteX7" fmla="*/ 655092 w 1687773"/>
              <a:gd name="connsiteY7" fmla="*/ 598353 h 712085"/>
              <a:gd name="connsiteX8" fmla="*/ 691486 w 1687773"/>
              <a:gd name="connsiteY8" fmla="*/ 552861 h 712085"/>
              <a:gd name="connsiteX9" fmla="*/ 723331 w 1687773"/>
              <a:gd name="connsiteY9" fmla="*/ 521016 h 712085"/>
              <a:gd name="connsiteX10" fmla="*/ 764274 w 1687773"/>
              <a:gd name="connsiteY10" fmla="*/ 470974 h 712085"/>
              <a:gd name="connsiteX11" fmla="*/ 787020 w 1687773"/>
              <a:gd name="connsiteY11" fmla="*/ 439130 h 712085"/>
              <a:gd name="connsiteX12" fmla="*/ 855259 w 1687773"/>
              <a:gd name="connsiteY12" fmla="*/ 361792 h 712085"/>
              <a:gd name="connsiteX13" fmla="*/ 887104 w 1687773"/>
              <a:gd name="connsiteY13" fmla="*/ 339046 h 712085"/>
              <a:gd name="connsiteX14" fmla="*/ 928047 w 1687773"/>
              <a:gd name="connsiteY14" fmla="*/ 293553 h 712085"/>
              <a:gd name="connsiteX15" fmla="*/ 946244 w 1687773"/>
              <a:gd name="connsiteY15" fmla="*/ 275356 h 712085"/>
              <a:gd name="connsiteX16" fmla="*/ 973540 w 1687773"/>
              <a:gd name="connsiteY16" fmla="*/ 243512 h 712085"/>
              <a:gd name="connsiteX17" fmla="*/ 1019032 w 1687773"/>
              <a:gd name="connsiteY17" fmla="*/ 170724 h 712085"/>
              <a:gd name="connsiteX18" fmla="*/ 1037229 w 1687773"/>
              <a:gd name="connsiteY18" fmla="*/ 152527 h 712085"/>
              <a:gd name="connsiteX19" fmla="*/ 1046328 w 1687773"/>
              <a:gd name="connsiteY19" fmla="*/ 134330 h 712085"/>
              <a:gd name="connsiteX20" fmla="*/ 1082722 w 1687773"/>
              <a:gd name="connsiteY20" fmla="*/ 88837 h 712085"/>
              <a:gd name="connsiteX21" fmla="*/ 1100919 w 1687773"/>
              <a:gd name="connsiteY21" fmla="*/ 70640 h 712085"/>
              <a:gd name="connsiteX22" fmla="*/ 1114567 w 1687773"/>
              <a:gd name="connsiteY22" fmla="*/ 47894 h 712085"/>
              <a:gd name="connsiteX23" fmla="*/ 1132764 w 1687773"/>
              <a:gd name="connsiteY23" fmla="*/ 34246 h 712085"/>
              <a:gd name="connsiteX24" fmla="*/ 1196453 w 1687773"/>
              <a:gd name="connsiteY24" fmla="*/ 11500 h 712085"/>
              <a:gd name="connsiteX25" fmla="*/ 1328382 w 1687773"/>
              <a:gd name="connsiteY25" fmla="*/ 2401 h 712085"/>
              <a:gd name="connsiteX26" fmla="*/ 1433015 w 1687773"/>
              <a:gd name="connsiteY26" fmla="*/ 11500 h 712085"/>
              <a:gd name="connsiteX27" fmla="*/ 1574041 w 1687773"/>
              <a:gd name="connsiteY27" fmla="*/ 20598 h 712085"/>
              <a:gd name="connsiteX28" fmla="*/ 1646829 w 1687773"/>
              <a:gd name="connsiteY28" fmla="*/ 16049 h 712085"/>
              <a:gd name="connsiteX29" fmla="*/ 1687773 w 1687773"/>
              <a:gd name="connsiteY29" fmla="*/ 6950 h 712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687773" h="712085">
                <a:moveTo>
                  <a:pt x="0" y="712085"/>
                </a:moveTo>
                <a:cubicBezTo>
                  <a:pt x="29043" y="707245"/>
                  <a:pt x="70117" y="700095"/>
                  <a:pt x="95534" y="698437"/>
                </a:cubicBezTo>
                <a:cubicBezTo>
                  <a:pt x="134685" y="695884"/>
                  <a:pt x="406442" y="689745"/>
                  <a:pt x="423080" y="689339"/>
                </a:cubicBezTo>
                <a:lnTo>
                  <a:pt x="509516" y="680240"/>
                </a:lnTo>
                <a:cubicBezTo>
                  <a:pt x="518674" y="679141"/>
                  <a:pt x="528125" y="678793"/>
                  <a:pt x="536812" y="675691"/>
                </a:cubicBezTo>
                <a:cubicBezTo>
                  <a:pt x="566596" y="665054"/>
                  <a:pt x="584910" y="649597"/>
                  <a:pt x="609600" y="630198"/>
                </a:cubicBezTo>
                <a:cubicBezTo>
                  <a:pt x="618913" y="622881"/>
                  <a:pt x="627193" y="614244"/>
                  <a:pt x="636895" y="607452"/>
                </a:cubicBezTo>
                <a:cubicBezTo>
                  <a:pt x="642451" y="603563"/>
                  <a:pt x="649026" y="601386"/>
                  <a:pt x="655092" y="598353"/>
                </a:cubicBezTo>
                <a:cubicBezTo>
                  <a:pt x="667223" y="583189"/>
                  <a:pt x="677754" y="566593"/>
                  <a:pt x="691486" y="552861"/>
                </a:cubicBezTo>
                <a:cubicBezTo>
                  <a:pt x="702101" y="542246"/>
                  <a:pt x="713825" y="532635"/>
                  <a:pt x="723331" y="521016"/>
                </a:cubicBezTo>
                <a:cubicBezTo>
                  <a:pt x="736979" y="504335"/>
                  <a:pt x="751747" y="488512"/>
                  <a:pt x="764274" y="470974"/>
                </a:cubicBezTo>
                <a:cubicBezTo>
                  <a:pt x="771856" y="460359"/>
                  <a:pt x="778669" y="449151"/>
                  <a:pt x="787020" y="439130"/>
                </a:cubicBezTo>
                <a:cubicBezTo>
                  <a:pt x="809029" y="412719"/>
                  <a:pt x="827283" y="381775"/>
                  <a:pt x="855259" y="361792"/>
                </a:cubicBezTo>
                <a:cubicBezTo>
                  <a:pt x="865874" y="354210"/>
                  <a:pt x="877083" y="347397"/>
                  <a:pt x="887104" y="339046"/>
                </a:cubicBezTo>
                <a:cubicBezTo>
                  <a:pt x="911578" y="318651"/>
                  <a:pt x="907804" y="316326"/>
                  <a:pt x="928047" y="293553"/>
                </a:cubicBezTo>
                <a:cubicBezTo>
                  <a:pt x="933746" y="287142"/>
                  <a:pt x="941097" y="282218"/>
                  <a:pt x="946244" y="275356"/>
                </a:cubicBezTo>
                <a:cubicBezTo>
                  <a:pt x="973006" y="239674"/>
                  <a:pt x="933962" y="273194"/>
                  <a:pt x="973540" y="243512"/>
                </a:cubicBezTo>
                <a:cubicBezTo>
                  <a:pt x="984851" y="224121"/>
                  <a:pt x="1001510" y="190749"/>
                  <a:pt x="1019032" y="170724"/>
                </a:cubicBezTo>
                <a:cubicBezTo>
                  <a:pt x="1024681" y="164268"/>
                  <a:pt x="1032082" y="159389"/>
                  <a:pt x="1037229" y="152527"/>
                </a:cubicBezTo>
                <a:cubicBezTo>
                  <a:pt x="1041298" y="147102"/>
                  <a:pt x="1042386" y="139848"/>
                  <a:pt x="1046328" y="134330"/>
                </a:cubicBezTo>
                <a:cubicBezTo>
                  <a:pt x="1057616" y="118528"/>
                  <a:pt x="1068990" y="102569"/>
                  <a:pt x="1082722" y="88837"/>
                </a:cubicBezTo>
                <a:cubicBezTo>
                  <a:pt x="1088788" y="82771"/>
                  <a:pt x="1095652" y="77411"/>
                  <a:pt x="1100919" y="70640"/>
                </a:cubicBezTo>
                <a:cubicBezTo>
                  <a:pt x="1106348" y="63660"/>
                  <a:pt x="1108744" y="54548"/>
                  <a:pt x="1114567" y="47894"/>
                </a:cubicBezTo>
                <a:cubicBezTo>
                  <a:pt x="1119560" y="42188"/>
                  <a:pt x="1126215" y="38066"/>
                  <a:pt x="1132764" y="34246"/>
                </a:cubicBezTo>
                <a:cubicBezTo>
                  <a:pt x="1168479" y="13412"/>
                  <a:pt x="1161852" y="17267"/>
                  <a:pt x="1196453" y="11500"/>
                </a:cubicBezTo>
                <a:cubicBezTo>
                  <a:pt x="1245043" y="-4699"/>
                  <a:pt x="1225788" y="307"/>
                  <a:pt x="1328382" y="2401"/>
                </a:cubicBezTo>
                <a:cubicBezTo>
                  <a:pt x="1363384" y="3115"/>
                  <a:pt x="1398134" y="8510"/>
                  <a:pt x="1433015" y="11500"/>
                </a:cubicBezTo>
                <a:cubicBezTo>
                  <a:pt x="1510345" y="18128"/>
                  <a:pt x="1478871" y="15589"/>
                  <a:pt x="1574041" y="20598"/>
                </a:cubicBezTo>
                <a:cubicBezTo>
                  <a:pt x="1598304" y="19082"/>
                  <a:pt x="1622742" y="19334"/>
                  <a:pt x="1646829" y="16049"/>
                </a:cubicBezTo>
                <a:cubicBezTo>
                  <a:pt x="1724104" y="5511"/>
                  <a:pt x="1642874" y="6950"/>
                  <a:pt x="1687773" y="6950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77517355-7CC0-44F6-F176-C72A5D5E6E5D}"/>
              </a:ext>
            </a:extLst>
          </p:cNvPr>
          <p:cNvCxnSpPr/>
          <p:nvPr/>
        </p:nvCxnSpPr>
        <p:spPr>
          <a:xfrm flipV="1">
            <a:off x="6096572" y="638317"/>
            <a:ext cx="0" cy="1320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6C30249C-8D6D-8329-3F52-44FD9FF530E7}"/>
              </a:ext>
            </a:extLst>
          </p:cNvPr>
          <p:cNvCxnSpPr/>
          <p:nvPr/>
        </p:nvCxnSpPr>
        <p:spPr>
          <a:xfrm>
            <a:off x="6096572" y="1959117"/>
            <a:ext cx="15303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Oval 76">
            <a:extLst>
              <a:ext uri="{FF2B5EF4-FFF2-40B4-BE49-F238E27FC236}">
                <a16:creationId xmlns:a16="http://schemas.microsoft.com/office/drawing/2014/main" id="{EB686A9F-F11D-53ED-A5ED-6AD0A961ECF9}"/>
              </a:ext>
            </a:extLst>
          </p:cNvPr>
          <p:cNvSpPr/>
          <p:nvPr/>
        </p:nvSpPr>
        <p:spPr>
          <a:xfrm>
            <a:off x="6198171" y="1864662"/>
            <a:ext cx="45719" cy="5397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1E69C720-CA16-3F11-D342-4098A15EB0E8}"/>
              </a:ext>
            </a:extLst>
          </p:cNvPr>
          <p:cNvSpPr/>
          <p:nvPr/>
        </p:nvSpPr>
        <p:spPr>
          <a:xfrm>
            <a:off x="6299769" y="1864662"/>
            <a:ext cx="45719" cy="5397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787EAE08-9683-9A78-B1E2-BD4BB7EC4AAB}"/>
              </a:ext>
            </a:extLst>
          </p:cNvPr>
          <p:cNvSpPr/>
          <p:nvPr/>
        </p:nvSpPr>
        <p:spPr>
          <a:xfrm>
            <a:off x="6462337" y="1867043"/>
            <a:ext cx="45719" cy="5397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F0F5E002-CFBB-00BB-8904-49C6F5CD1CE6}"/>
              </a:ext>
            </a:extLst>
          </p:cNvPr>
          <p:cNvSpPr/>
          <p:nvPr/>
        </p:nvSpPr>
        <p:spPr>
          <a:xfrm>
            <a:off x="6924335" y="1872603"/>
            <a:ext cx="45719" cy="5397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B8A26B43-AD47-3C70-2CB7-C228919C343B}"/>
              </a:ext>
            </a:extLst>
          </p:cNvPr>
          <p:cNvGrpSpPr/>
          <p:nvPr/>
        </p:nvGrpSpPr>
        <p:grpSpPr>
          <a:xfrm rot="10800000">
            <a:off x="6637594" y="1157252"/>
            <a:ext cx="970284" cy="56354"/>
            <a:chOff x="8918573" y="1239139"/>
            <a:chExt cx="970284" cy="56354"/>
          </a:xfrm>
          <a:solidFill>
            <a:schemeClr val="accent2"/>
          </a:solidFill>
        </p:grpSpPr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ABFEC269-CBF1-1EAB-E8CF-EB774F220D65}"/>
                </a:ext>
              </a:extLst>
            </p:cNvPr>
            <p:cNvSpPr/>
            <p:nvPr/>
          </p:nvSpPr>
          <p:spPr>
            <a:xfrm>
              <a:off x="8918573" y="1239139"/>
              <a:ext cx="45719" cy="53973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D0003664-A5D3-824F-9D05-25D1F34927D1}"/>
                </a:ext>
              </a:extLst>
            </p:cNvPr>
            <p:cNvSpPr/>
            <p:nvPr/>
          </p:nvSpPr>
          <p:spPr>
            <a:xfrm>
              <a:off x="9020171" y="1239139"/>
              <a:ext cx="45719" cy="53973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F1ECD76C-F82D-22B6-0036-F34876E17C73}"/>
                </a:ext>
              </a:extLst>
            </p:cNvPr>
            <p:cNvSpPr/>
            <p:nvPr/>
          </p:nvSpPr>
          <p:spPr>
            <a:xfrm>
              <a:off x="9182739" y="1241520"/>
              <a:ext cx="45719" cy="53973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dirty="0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01F41B6D-8B8E-8ABA-A2FA-DDF3D2082048}"/>
                </a:ext>
              </a:extLst>
            </p:cNvPr>
            <p:cNvSpPr/>
            <p:nvPr/>
          </p:nvSpPr>
          <p:spPr>
            <a:xfrm>
              <a:off x="9843138" y="1239139"/>
              <a:ext cx="45719" cy="53973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</p:grpSp>
      <p:sp>
        <p:nvSpPr>
          <p:cNvPr id="86" name="TextBox 85">
            <a:extLst>
              <a:ext uri="{FF2B5EF4-FFF2-40B4-BE49-F238E27FC236}">
                <a16:creationId xmlns:a16="http://schemas.microsoft.com/office/drawing/2014/main" id="{95C62428-C7FB-9F8C-2895-9ACC77AE940F}"/>
              </a:ext>
            </a:extLst>
          </p:cNvPr>
          <p:cNvSpPr txBox="1"/>
          <p:nvPr/>
        </p:nvSpPr>
        <p:spPr>
          <a:xfrm>
            <a:off x="7594622" y="1830188"/>
            <a:ext cx="37702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dists</a:t>
            </a:r>
            <a:endParaRPr lang="en-IL" sz="800" dirty="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2755345C-D75B-B7F6-3809-9875FAE16F15}"/>
              </a:ext>
            </a:extLst>
          </p:cNvPr>
          <p:cNvSpPr txBox="1"/>
          <p:nvPr/>
        </p:nvSpPr>
        <p:spPr>
          <a:xfrm>
            <a:off x="5878422" y="406152"/>
            <a:ext cx="68961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Is different?</a:t>
            </a:r>
            <a:endParaRPr lang="en-IL" sz="800" dirty="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C924C99A-49E2-32A9-6D1D-CC3076228A36}"/>
              </a:ext>
            </a:extLst>
          </p:cNvPr>
          <p:cNvSpPr txBox="1"/>
          <p:nvPr/>
        </p:nvSpPr>
        <p:spPr>
          <a:xfrm>
            <a:off x="5877838" y="1759088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0</a:t>
            </a:r>
            <a:endParaRPr lang="en-IL" sz="800" dirty="0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920783EE-9D98-2227-EBC9-C64681DB9F8A}"/>
              </a:ext>
            </a:extLst>
          </p:cNvPr>
          <p:cNvSpPr txBox="1"/>
          <p:nvPr/>
        </p:nvSpPr>
        <p:spPr>
          <a:xfrm>
            <a:off x="5868274" y="1062817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1</a:t>
            </a:r>
            <a:endParaRPr lang="en-IL" sz="800" dirty="0"/>
          </a:p>
        </p:txBody>
      </p:sp>
      <p:sp>
        <p:nvSpPr>
          <p:cNvPr id="90" name="Freeform: Shape 89">
            <a:extLst>
              <a:ext uri="{FF2B5EF4-FFF2-40B4-BE49-F238E27FC236}">
                <a16:creationId xmlns:a16="http://schemas.microsoft.com/office/drawing/2014/main" id="{BD330076-4421-5C11-869D-8DC3AE6269E6}"/>
              </a:ext>
            </a:extLst>
          </p:cNvPr>
          <p:cNvSpPr/>
          <p:nvPr/>
        </p:nvSpPr>
        <p:spPr>
          <a:xfrm>
            <a:off x="6087853" y="1180456"/>
            <a:ext cx="1687773" cy="712085"/>
          </a:xfrm>
          <a:custGeom>
            <a:avLst/>
            <a:gdLst>
              <a:gd name="connsiteX0" fmla="*/ 0 w 1687773"/>
              <a:gd name="connsiteY0" fmla="*/ 712085 h 712085"/>
              <a:gd name="connsiteX1" fmla="*/ 95534 w 1687773"/>
              <a:gd name="connsiteY1" fmla="*/ 698437 h 712085"/>
              <a:gd name="connsiteX2" fmla="*/ 423080 w 1687773"/>
              <a:gd name="connsiteY2" fmla="*/ 689339 h 712085"/>
              <a:gd name="connsiteX3" fmla="*/ 509516 w 1687773"/>
              <a:gd name="connsiteY3" fmla="*/ 680240 h 712085"/>
              <a:gd name="connsiteX4" fmla="*/ 536812 w 1687773"/>
              <a:gd name="connsiteY4" fmla="*/ 675691 h 712085"/>
              <a:gd name="connsiteX5" fmla="*/ 609600 w 1687773"/>
              <a:gd name="connsiteY5" fmla="*/ 630198 h 712085"/>
              <a:gd name="connsiteX6" fmla="*/ 636895 w 1687773"/>
              <a:gd name="connsiteY6" fmla="*/ 607452 h 712085"/>
              <a:gd name="connsiteX7" fmla="*/ 655092 w 1687773"/>
              <a:gd name="connsiteY7" fmla="*/ 598353 h 712085"/>
              <a:gd name="connsiteX8" fmla="*/ 691486 w 1687773"/>
              <a:gd name="connsiteY8" fmla="*/ 552861 h 712085"/>
              <a:gd name="connsiteX9" fmla="*/ 723331 w 1687773"/>
              <a:gd name="connsiteY9" fmla="*/ 521016 h 712085"/>
              <a:gd name="connsiteX10" fmla="*/ 764274 w 1687773"/>
              <a:gd name="connsiteY10" fmla="*/ 470974 h 712085"/>
              <a:gd name="connsiteX11" fmla="*/ 787020 w 1687773"/>
              <a:gd name="connsiteY11" fmla="*/ 439130 h 712085"/>
              <a:gd name="connsiteX12" fmla="*/ 855259 w 1687773"/>
              <a:gd name="connsiteY12" fmla="*/ 361792 h 712085"/>
              <a:gd name="connsiteX13" fmla="*/ 887104 w 1687773"/>
              <a:gd name="connsiteY13" fmla="*/ 339046 h 712085"/>
              <a:gd name="connsiteX14" fmla="*/ 928047 w 1687773"/>
              <a:gd name="connsiteY14" fmla="*/ 293553 h 712085"/>
              <a:gd name="connsiteX15" fmla="*/ 946244 w 1687773"/>
              <a:gd name="connsiteY15" fmla="*/ 275356 h 712085"/>
              <a:gd name="connsiteX16" fmla="*/ 973540 w 1687773"/>
              <a:gd name="connsiteY16" fmla="*/ 243512 h 712085"/>
              <a:gd name="connsiteX17" fmla="*/ 1019032 w 1687773"/>
              <a:gd name="connsiteY17" fmla="*/ 170724 h 712085"/>
              <a:gd name="connsiteX18" fmla="*/ 1037229 w 1687773"/>
              <a:gd name="connsiteY18" fmla="*/ 152527 h 712085"/>
              <a:gd name="connsiteX19" fmla="*/ 1046328 w 1687773"/>
              <a:gd name="connsiteY19" fmla="*/ 134330 h 712085"/>
              <a:gd name="connsiteX20" fmla="*/ 1082722 w 1687773"/>
              <a:gd name="connsiteY20" fmla="*/ 88837 h 712085"/>
              <a:gd name="connsiteX21" fmla="*/ 1100919 w 1687773"/>
              <a:gd name="connsiteY21" fmla="*/ 70640 h 712085"/>
              <a:gd name="connsiteX22" fmla="*/ 1114567 w 1687773"/>
              <a:gd name="connsiteY22" fmla="*/ 47894 h 712085"/>
              <a:gd name="connsiteX23" fmla="*/ 1132764 w 1687773"/>
              <a:gd name="connsiteY23" fmla="*/ 34246 h 712085"/>
              <a:gd name="connsiteX24" fmla="*/ 1196453 w 1687773"/>
              <a:gd name="connsiteY24" fmla="*/ 11500 h 712085"/>
              <a:gd name="connsiteX25" fmla="*/ 1328382 w 1687773"/>
              <a:gd name="connsiteY25" fmla="*/ 2401 h 712085"/>
              <a:gd name="connsiteX26" fmla="*/ 1433015 w 1687773"/>
              <a:gd name="connsiteY26" fmla="*/ 11500 h 712085"/>
              <a:gd name="connsiteX27" fmla="*/ 1574041 w 1687773"/>
              <a:gd name="connsiteY27" fmla="*/ 20598 h 712085"/>
              <a:gd name="connsiteX28" fmla="*/ 1646829 w 1687773"/>
              <a:gd name="connsiteY28" fmla="*/ 16049 h 712085"/>
              <a:gd name="connsiteX29" fmla="*/ 1687773 w 1687773"/>
              <a:gd name="connsiteY29" fmla="*/ 6950 h 712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687773" h="712085">
                <a:moveTo>
                  <a:pt x="0" y="712085"/>
                </a:moveTo>
                <a:cubicBezTo>
                  <a:pt x="29043" y="707245"/>
                  <a:pt x="70117" y="700095"/>
                  <a:pt x="95534" y="698437"/>
                </a:cubicBezTo>
                <a:cubicBezTo>
                  <a:pt x="134685" y="695884"/>
                  <a:pt x="406442" y="689745"/>
                  <a:pt x="423080" y="689339"/>
                </a:cubicBezTo>
                <a:lnTo>
                  <a:pt x="509516" y="680240"/>
                </a:lnTo>
                <a:cubicBezTo>
                  <a:pt x="518674" y="679141"/>
                  <a:pt x="528125" y="678793"/>
                  <a:pt x="536812" y="675691"/>
                </a:cubicBezTo>
                <a:cubicBezTo>
                  <a:pt x="566596" y="665054"/>
                  <a:pt x="584910" y="649597"/>
                  <a:pt x="609600" y="630198"/>
                </a:cubicBezTo>
                <a:cubicBezTo>
                  <a:pt x="618913" y="622881"/>
                  <a:pt x="627193" y="614244"/>
                  <a:pt x="636895" y="607452"/>
                </a:cubicBezTo>
                <a:cubicBezTo>
                  <a:pt x="642451" y="603563"/>
                  <a:pt x="649026" y="601386"/>
                  <a:pt x="655092" y="598353"/>
                </a:cubicBezTo>
                <a:cubicBezTo>
                  <a:pt x="667223" y="583189"/>
                  <a:pt x="677754" y="566593"/>
                  <a:pt x="691486" y="552861"/>
                </a:cubicBezTo>
                <a:cubicBezTo>
                  <a:pt x="702101" y="542246"/>
                  <a:pt x="713825" y="532635"/>
                  <a:pt x="723331" y="521016"/>
                </a:cubicBezTo>
                <a:cubicBezTo>
                  <a:pt x="736979" y="504335"/>
                  <a:pt x="751747" y="488512"/>
                  <a:pt x="764274" y="470974"/>
                </a:cubicBezTo>
                <a:cubicBezTo>
                  <a:pt x="771856" y="460359"/>
                  <a:pt x="778669" y="449151"/>
                  <a:pt x="787020" y="439130"/>
                </a:cubicBezTo>
                <a:cubicBezTo>
                  <a:pt x="809029" y="412719"/>
                  <a:pt x="827283" y="381775"/>
                  <a:pt x="855259" y="361792"/>
                </a:cubicBezTo>
                <a:cubicBezTo>
                  <a:pt x="865874" y="354210"/>
                  <a:pt x="877083" y="347397"/>
                  <a:pt x="887104" y="339046"/>
                </a:cubicBezTo>
                <a:cubicBezTo>
                  <a:pt x="911578" y="318651"/>
                  <a:pt x="907804" y="316326"/>
                  <a:pt x="928047" y="293553"/>
                </a:cubicBezTo>
                <a:cubicBezTo>
                  <a:pt x="933746" y="287142"/>
                  <a:pt x="941097" y="282218"/>
                  <a:pt x="946244" y="275356"/>
                </a:cubicBezTo>
                <a:cubicBezTo>
                  <a:pt x="973006" y="239674"/>
                  <a:pt x="933962" y="273194"/>
                  <a:pt x="973540" y="243512"/>
                </a:cubicBezTo>
                <a:cubicBezTo>
                  <a:pt x="984851" y="224121"/>
                  <a:pt x="1001510" y="190749"/>
                  <a:pt x="1019032" y="170724"/>
                </a:cubicBezTo>
                <a:cubicBezTo>
                  <a:pt x="1024681" y="164268"/>
                  <a:pt x="1032082" y="159389"/>
                  <a:pt x="1037229" y="152527"/>
                </a:cubicBezTo>
                <a:cubicBezTo>
                  <a:pt x="1041298" y="147102"/>
                  <a:pt x="1042386" y="139848"/>
                  <a:pt x="1046328" y="134330"/>
                </a:cubicBezTo>
                <a:cubicBezTo>
                  <a:pt x="1057616" y="118528"/>
                  <a:pt x="1068990" y="102569"/>
                  <a:pt x="1082722" y="88837"/>
                </a:cubicBezTo>
                <a:cubicBezTo>
                  <a:pt x="1088788" y="82771"/>
                  <a:pt x="1095652" y="77411"/>
                  <a:pt x="1100919" y="70640"/>
                </a:cubicBezTo>
                <a:cubicBezTo>
                  <a:pt x="1106348" y="63660"/>
                  <a:pt x="1108744" y="54548"/>
                  <a:pt x="1114567" y="47894"/>
                </a:cubicBezTo>
                <a:cubicBezTo>
                  <a:pt x="1119560" y="42188"/>
                  <a:pt x="1126215" y="38066"/>
                  <a:pt x="1132764" y="34246"/>
                </a:cubicBezTo>
                <a:cubicBezTo>
                  <a:pt x="1168479" y="13412"/>
                  <a:pt x="1161852" y="17267"/>
                  <a:pt x="1196453" y="11500"/>
                </a:cubicBezTo>
                <a:cubicBezTo>
                  <a:pt x="1245043" y="-4699"/>
                  <a:pt x="1225788" y="307"/>
                  <a:pt x="1328382" y="2401"/>
                </a:cubicBezTo>
                <a:cubicBezTo>
                  <a:pt x="1363384" y="3115"/>
                  <a:pt x="1398134" y="8510"/>
                  <a:pt x="1433015" y="11500"/>
                </a:cubicBezTo>
                <a:cubicBezTo>
                  <a:pt x="1510345" y="18128"/>
                  <a:pt x="1478871" y="15589"/>
                  <a:pt x="1574041" y="20598"/>
                </a:cubicBezTo>
                <a:cubicBezTo>
                  <a:pt x="1598304" y="19082"/>
                  <a:pt x="1622742" y="19334"/>
                  <a:pt x="1646829" y="16049"/>
                </a:cubicBezTo>
                <a:cubicBezTo>
                  <a:pt x="1724104" y="5511"/>
                  <a:pt x="1642874" y="6950"/>
                  <a:pt x="1687773" y="6950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3DD58EA5-D4A5-4EE5-AC8A-83B0B6995428}"/>
              </a:ext>
            </a:extLst>
          </p:cNvPr>
          <p:cNvCxnSpPr/>
          <p:nvPr/>
        </p:nvCxnSpPr>
        <p:spPr>
          <a:xfrm>
            <a:off x="6084765" y="1510351"/>
            <a:ext cx="1679626" cy="0"/>
          </a:xfrm>
          <a:prstGeom prst="line">
            <a:avLst/>
          </a:prstGeom>
          <a:ln w="19050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5EC2E148-E1F8-E81A-53D5-CF8C7FD1382B}"/>
              </a:ext>
            </a:extLst>
          </p:cNvPr>
          <p:cNvSpPr txBox="1"/>
          <p:nvPr/>
        </p:nvSpPr>
        <p:spPr>
          <a:xfrm>
            <a:off x="5848803" y="1396583"/>
            <a:ext cx="31290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0.5</a:t>
            </a:r>
            <a:endParaRPr lang="en-IL" sz="800" dirty="0"/>
          </a:p>
        </p:txBody>
      </p:sp>
    </p:spTree>
    <p:extLst>
      <p:ext uri="{BB962C8B-B14F-4D97-AF65-F5344CB8AC3E}">
        <p14:creationId xmlns:p14="http://schemas.microsoft.com/office/powerpoint/2010/main" val="27409665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0C5E54-BF2D-954A-39BB-C48FFDB9F1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9E2A32-338C-8CCC-87CF-0A762B172B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Previous experiments on inversion effect…</a:t>
            </a:r>
            <a:endParaRPr lang="en-IL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80051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B1928A-A20E-8D81-69EA-DC95F3918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 1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A7C42C-70FB-8115-C6E3-BE3426D71A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4 domains:</a:t>
            </a:r>
          </a:p>
          <a:p>
            <a:pPr lvl="1"/>
            <a:r>
              <a:rPr lang="en-US" dirty="0"/>
              <a:t>Faces</a:t>
            </a:r>
          </a:p>
          <a:p>
            <a:pPr lvl="1"/>
            <a:r>
              <a:rPr lang="en-US" dirty="0"/>
              <a:t>Objects</a:t>
            </a:r>
          </a:p>
          <a:p>
            <a:pPr lvl="1"/>
            <a:r>
              <a:rPr lang="en-US" dirty="0"/>
              <a:t>Hands:</a:t>
            </a:r>
          </a:p>
          <a:p>
            <a:pPr lvl="2"/>
            <a:r>
              <a:rPr lang="en-US" dirty="0"/>
              <a:t>Dorsal right hands</a:t>
            </a:r>
          </a:p>
          <a:p>
            <a:pPr lvl="2"/>
            <a:r>
              <a:rPr lang="en-US" dirty="0"/>
              <a:t>Both Hands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A74650-66E8-FCF1-A71E-C57D9F4869FF}"/>
              </a:ext>
            </a:extLst>
          </p:cNvPr>
          <p:cNvSpPr txBox="1"/>
          <p:nvPr/>
        </p:nvSpPr>
        <p:spPr>
          <a:xfrm>
            <a:off x="5388280" y="2474331"/>
            <a:ext cx="44877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(Reminder: we are expecting to see something like this: )</a:t>
            </a:r>
            <a:endParaRPr lang="en-IL" sz="1200" dirty="0"/>
          </a:p>
        </p:txBody>
      </p:sp>
      <p:pic>
        <p:nvPicPr>
          <p:cNvPr id="5" name="Content Placeholder 8">
            <a:extLst>
              <a:ext uri="{FF2B5EF4-FFF2-40B4-BE49-F238E27FC236}">
                <a16:creationId xmlns:a16="http://schemas.microsoft.com/office/drawing/2014/main" id="{6185BE97-D449-0438-5C47-91FEB3281F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3670" y="2751330"/>
            <a:ext cx="5490130" cy="342563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C796A80-707E-E40F-F7F9-11AA0B873A3E}"/>
              </a:ext>
            </a:extLst>
          </p:cNvPr>
          <p:cNvSpPr txBox="1"/>
          <p:nvPr/>
        </p:nvSpPr>
        <p:spPr>
          <a:xfrm>
            <a:off x="7522945" y="6412825"/>
            <a:ext cx="44877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Yovel</a:t>
            </a:r>
            <a:r>
              <a:rPr lang="en-US" sz="1200" dirty="0"/>
              <a:t> G., </a:t>
            </a:r>
            <a:r>
              <a:rPr lang="en-US" sz="1200" dirty="0" err="1"/>
              <a:t>Grosbard</a:t>
            </a:r>
            <a:r>
              <a:rPr lang="en-US" sz="1200" dirty="0"/>
              <a:t> I. &amp; </a:t>
            </a:r>
            <a:r>
              <a:rPr lang="en-US" sz="1200" dirty="0" err="1"/>
              <a:t>Abudarham</a:t>
            </a:r>
            <a:r>
              <a:rPr lang="en-US" sz="1200" dirty="0"/>
              <a:t> N., 2022</a:t>
            </a:r>
            <a:endParaRPr lang="en-IL" sz="1200" dirty="0"/>
          </a:p>
        </p:txBody>
      </p:sp>
    </p:spTree>
    <p:extLst>
      <p:ext uri="{BB962C8B-B14F-4D97-AF65-F5344CB8AC3E}">
        <p14:creationId xmlns:p14="http://schemas.microsoft.com/office/powerpoint/2010/main" val="3168661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Content Placeholder 27" descr="A picture containing drawing, sketch, diagram, handwriting&#10;&#10;Description automatically generated">
            <a:extLst>
              <a:ext uri="{FF2B5EF4-FFF2-40B4-BE49-F238E27FC236}">
                <a16:creationId xmlns:a16="http://schemas.microsoft.com/office/drawing/2014/main" id="{82216B52-F869-BFEE-46E0-666144F6AE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87" r="26924" b="72153"/>
          <a:stretch/>
        </p:blipFill>
        <p:spPr>
          <a:xfrm>
            <a:off x="6765281" y="671559"/>
            <a:ext cx="1798069" cy="1719948"/>
          </a:xfrm>
          <a:ln>
            <a:solidFill>
              <a:schemeClr val="accent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7B1928A-A20E-8D81-69EA-DC95F39187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9223" y="8778"/>
            <a:ext cx="10515600" cy="1325563"/>
          </a:xfrm>
        </p:spPr>
        <p:txBody>
          <a:bodyPr/>
          <a:lstStyle/>
          <a:p>
            <a:r>
              <a:rPr lang="en-US" dirty="0"/>
              <a:t>Experiment 1 – results?</a:t>
            </a:r>
            <a:endParaRPr lang="en-IL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71EB51D-AADA-FD91-26FD-0004C309F370}"/>
              </a:ext>
            </a:extLst>
          </p:cNvPr>
          <p:cNvCxnSpPr/>
          <p:nvPr/>
        </p:nvCxnSpPr>
        <p:spPr>
          <a:xfrm>
            <a:off x="6018874" y="1579419"/>
            <a:ext cx="57549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FCAEE3-AE49-5319-EC23-BCE80C64EE86}"/>
              </a:ext>
            </a:extLst>
          </p:cNvPr>
          <p:cNvSpPr txBox="1"/>
          <p:nvPr/>
        </p:nvSpPr>
        <p:spPr>
          <a:xfrm>
            <a:off x="4734663" y="1394753"/>
            <a:ext cx="1172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Faces CNN</a:t>
            </a:r>
            <a:endParaRPr lang="en-IL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BB08509-4C56-55C3-AD1D-9C1B120240F3}"/>
              </a:ext>
            </a:extLst>
          </p:cNvPr>
          <p:cNvCxnSpPr>
            <a:cxnSpLocks/>
          </p:cNvCxnSpPr>
          <p:nvPr/>
        </p:nvCxnSpPr>
        <p:spPr>
          <a:xfrm>
            <a:off x="7664315" y="494317"/>
            <a:ext cx="0" cy="3946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8BC99190-66DF-4428-46C4-12D5E816C0AF}"/>
              </a:ext>
            </a:extLst>
          </p:cNvPr>
          <p:cNvSpPr txBox="1"/>
          <p:nvPr/>
        </p:nvSpPr>
        <p:spPr>
          <a:xfrm>
            <a:off x="6765281" y="124985"/>
            <a:ext cx="1774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Dorsal right pairs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3907718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Content Placeholder 27" descr="A picture containing drawing, sketch, diagram, handwriting&#10;&#10;Description automatically generated">
            <a:extLst>
              <a:ext uri="{FF2B5EF4-FFF2-40B4-BE49-F238E27FC236}">
                <a16:creationId xmlns:a16="http://schemas.microsoft.com/office/drawing/2014/main" id="{82216B52-F869-BFEE-46E0-666144F6AE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87" r="26924" b="49480"/>
          <a:stretch/>
        </p:blipFill>
        <p:spPr>
          <a:xfrm>
            <a:off x="6765281" y="671559"/>
            <a:ext cx="1798069" cy="3120324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7B1928A-A20E-8D81-69EA-DC95F39187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9223" y="8778"/>
            <a:ext cx="10515600" cy="1325563"/>
          </a:xfrm>
        </p:spPr>
        <p:txBody>
          <a:bodyPr/>
          <a:lstStyle/>
          <a:p>
            <a:r>
              <a:rPr lang="en-US" dirty="0"/>
              <a:t>Experiment 1 – results?</a:t>
            </a:r>
            <a:endParaRPr lang="en-IL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71EB51D-AADA-FD91-26FD-0004C309F370}"/>
              </a:ext>
            </a:extLst>
          </p:cNvPr>
          <p:cNvCxnSpPr/>
          <p:nvPr/>
        </p:nvCxnSpPr>
        <p:spPr>
          <a:xfrm>
            <a:off x="6018874" y="1579419"/>
            <a:ext cx="57549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FCAEE3-AE49-5319-EC23-BCE80C64EE86}"/>
              </a:ext>
            </a:extLst>
          </p:cNvPr>
          <p:cNvSpPr txBox="1"/>
          <p:nvPr/>
        </p:nvSpPr>
        <p:spPr>
          <a:xfrm>
            <a:off x="4734663" y="1394753"/>
            <a:ext cx="1172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Faces CNN</a:t>
            </a:r>
            <a:endParaRPr lang="en-I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202CB7-629B-F396-2895-D4B66DDB6D38}"/>
              </a:ext>
            </a:extLst>
          </p:cNvPr>
          <p:cNvSpPr txBox="1"/>
          <p:nvPr/>
        </p:nvSpPr>
        <p:spPr>
          <a:xfrm>
            <a:off x="4628303" y="2774879"/>
            <a:ext cx="1367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Objects CNN</a:t>
            </a:r>
            <a:endParaRPr lang="en-IL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89A39ED-C166-9BC0-289E-283370584610}"/>
              </a:ext>
            </a:extLst>
          </p:cNvPr>
          <p:cNvCxnSpPr/>
          <p:nvPr/>
        </p:nvCxnSpPr>
        <p:spPr>
          <a:xfrm>
            <a:off x="5995985" y="2971269"/>
            <a:ext cx="57549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BB08509-4C56-55C3-AD1D-9C1B120240F3}"/>
              </a:ext>
            </a:extLst>
          </p:cNvPr>
          <p:cNvCxnSpPr>
            <a:cxnSpLocks/>
          </p:cNvCxnSpPr>
          <p:nvPr/>
        </p:nvCxnSpPr>
        <p:spPr>
          <a:xfrm>
            <a:off x="7664315" y="494317"/>
            <a:ext cx="0" cy="3946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8BC99190-66DF-4428-46C4-12D5E816C0AF}"/>
              </a:ext>
            </a:extLst>
          </p:cNvPr>
          <p:cNvSpPr txBox="1"/>
          <p:nvPr/>
        </p:nvSpPr>
        <p:spPr>
          <a:xfrm>
            <a:off x="6765281" y="124985"/>
            <a:ext cx="1774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Dorsal right pairs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38008620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Content Placeholder 27" descr="A picture containing drawing, sketch, diagram, handwriting&#10;&#10;Description automatically generated">
            <a:extLst>
              <a:ext uri="{FF2B5EF4-FFF2-40B4-BE49-F238E27FC236}">
                <a16:creationId xmlns:a16="http://schemas.microsoft.com/office/drawing/2014/main" id="{82216B52-F869-BFEE-46E0-666144F6AE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87" r="26924" b="2950"/>
          <a:stretch/>
        </p:blipFill>
        <p:spPr>
          <a:xfrm>
            <a:off x="6765281" y="671559"/>
            <a:ext cx="1798069" cy="5994236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7B1928A-A20E-8D81-69EA-DC95F39187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9223" y="8778"/>
            <a:ext cx="10515600" cy="1325563"/>
          </a:xfrm>
        </p:spPr>
        <p:txBody>
          <a:bodyPr/>
          <a:lstStyle/>
          <a:p>
            <a:r>
              <a:rPr lang="en-US" dirty="0"/>
              <a:t>Experiment 1 – results?</a:t>
            </a:r>
            <a:endParaRPr lang="en-IL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71EB51D-AADA-FD91-26FD-0004C309F370}"/>
              </a:ext>
            </a:extLst>
          </p:cNvPr>
          <p:cNvCxnSpPr/>
          <p:nvPr/>
        </p:nvCxnSpPr>
        <p:spPr>
          <a:xfrm>
            <a:off x="6018874" y="1579419"/>
            <a:ext cx="57549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FCAEE3-AE49-5319-EC23-BCE80C64EE86}"/>
              </a:ext>
            </a:extLst>
          </p:cNvPr>
          <p:cNvSpPr txBox="1"/>
          <p:nvPr/>
        </p:nvSpPr>
        <p:spPr>
          <a:xfrm>
            <a:off x="4734663" y="1394753"/>
            <a:ext cx="1172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Faces CNN</a:t>
            </a:r>
            <a:endParaRPr lang="en-I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202CB7-629B-F396-2895-D4B66DDB6D38}"/>
              </a:ext>
            </a:extLst>
          </p:cNvPr>
          <p:cNvSpPr txBox="1"/>
          <p:nvPr/>
        </p:nvSpPr>
        <p:spPr>
          <a:xfrm>
            <a:off x="4628303" y="2774879"/>
            <a:ext cx="1367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Objects CNN</a:t>
            </a:r>
            <a:endParaRPr lang="en-IL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89A39ED-C166-9BC0-289E-283370584610}"/>
              </a:ext>
            </a:extLst>
          </p:cNvPr>
          <p:cNvCxnSpPr/>
          <p:nvPr/>
        </p:nvCxnSpPr>
        <p:spPr>
          <a:xfrm>
            <a:off x="5995985" y="2971269"/>
            <a:ext cx="57549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038DDFA-B2B6-47BD-92AD-2D92DE90A33B}"/>
              </a:ext>
            </a:extLst>
          </p:cNvPr>
          <p:cNvSpPr txBox="1"/>
          <p:nvPr/>
        </p:nvSpPr>
        <p:spPr>
          <a:xfrm>
            <a:off x="4176382" y="4215417"/>
            <a:ext cx="174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Dorsal right CNN</a:t>
            </a:r>
            <a:endParaRPr lang="en-IL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838B4A2-1A84-F0B1-76C7-94C4FC802346}"/>
              </a:ext>
            </a:extLst>
          </p:cNvPr>
          <p:cNvCxnSpPr/>
          <p:nvPr/>
        </p:nvCxnSpPr>
        <p:spPr>
          <a:xfrm>
            <a:off x="6018874" y="4435256"/>
            <a:ext cx="57549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E0249C4-709D-F2E4-21D5-4E9EC441919A}"/>
              </a:ext>
            </a:extLst>
          </p:cNvPr>
          <p:cNvSpPr txBox="1"/>
          <p:nvPr/>
        </p:nvSpPr>
        <p:spPr>
          <a:xfrm>
            <a:off x="4090005" y="5723431"/>
            <a:ext cx="1723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Both hands CNN</a:t>
            </a:r>
            <a:endParaRPr lang="en-IL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99E8D5F-5061-A1B0-6CC1-ACC1DE0FDC38}"/>
              </a:ext>
            </a:extLst>
          </p:cNvPr>
          <p:cNvCxnSpPr/>
          <p:nvPr/>
        </p:nvCxnSpPr>
        <p:spPr>
          <a:xfrm>
            <a:off x="5932497" y="5943270"/>
            <a:ext cx="57549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BB08509-4C56-55C3-AD1D-9C1B120240F3}"/>
              </a:ext>
            </a:extLst>
          </p:cNvPr>
          <p:cNvCxnSpPr>
            <a:cxnSpLocks/>
          </p:cNvCxnSpPr>
          <p:nvPr/>
        </p:nvCxnSpPr>
        <p:spPr>
          <a:xfrm>
            <a:off x="7664315" y="494317"/>
            <a:ext cx="0" cy="3946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8BC99190-66DF-4428-46C4-12D5E816C0AF}"/>
              </a:ext>
            </a:extLst>
          </p:cNvPr>
          <p:cNvSpPr txBox="1"/>
          <p:nvPr/>
        </p:nvSpPr>
        <p:spPr>
          <a:xfrm>
            <a:off x="6765281" y="124985"/>
            <a:ext cx="1774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Dorsal right pairs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26256669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B1851F-59A2-9530-1BE2-159CA21F6B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F3FA32-DC6B-3644-88B5-CAC781CD3A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study of the mechanism behind face recognition is still hotly debated.</a:t>
            </a:r>
            <a:br>
              <a:rPr lang="en-US" dirty="0"/>
            </a:br>
            <a:endParaRPr lang="en-US" dirty="0"/>
          </a:p>
          <a:p>
            <a:r>
              <a:rPr lang="en-US" dirty="0"/>
              <a:t>Two main theories : domain-specific and general-expertise</a:t>
            </a:r>
            <a:br>
              <a:rPr lang="en-US" dirty="0"/>
            </a:br>
            <a:endParaRPr lang="en-US" dirty="0"/>
          </a:p>
          <a:p>
            <a:r>
              <a:rPr lang="en-US" dirty="0"/>
              <a:t>Evidence for “face-specific” phenomena </a:t>
            </a:r>
            <a:r>
              <a:rPr lang="en-US"/>
              <a:t>in experiments</a:t>
            </a:r>
            <a:endParaRPr lang="en-US" dirty="0"/>
          </a:p>
          <a:p>
            <a:pPr lvl="1"/>
            <a:r>
              <a:rPr lang="en-US" dirty="0"/>
              <a:t>Inversion effect (Yin et al., 1969)</a:t>
            </a:r>
          </a:p>
          <a:p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30820102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Content Placeholder 27" descr="A picture containing drawing, sketch, diagram, handwriting&#10;&#10;Description automatically generated">
            <a:extLst>
              <a:ext uri="{FF2B5EF4-FFF2-40B4-BE49-F238E27FC236}">
                <a16:creationId xmlns:a16="http://schemas.microsoft.com/office/drawing/2014/main" id="{82216B52-F869-BFEE-46E0-666144F6AE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87" b="2950"/>
          <a:stretch/>
        </p:blipFill>
        <p:spPr>
          <a:xfrm>
            <a:off x="6765281" y="671559"/>
            <a:ext cx="3876758" cy="5994236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7B1928A-A20E-8D81-69EA-DC95F39187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9223" y="8778"/>
            <a:ext cx="10515600" cy="1325563"/>
          </a:xfrm>
        </p:spPr>
        <p:txBody>
          <a:bodyPr/>
          <a:lstStyle/>
          <a:p>
            <a:r>
              <a:rPr lang="en-US" dirty="0"/>
              <a:t>Experiment 1 – results?</a:t>
            </a:r>
            <a:endParaRPr lang="en-IL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71EB51D-AADA-FD91-26FD-0004C309F370}"/>
              </a:ext>
            </a:extLst>
          </p:cNvPr>
          <p:cNvCxnSpPr/>
          <p:nvPr/>
        </p:nvCxnSpPr>
        <p:spPr>
          <a:xfrm>
            <a:off x="6018874" y="1579419"/>
            <a:ext cx="57549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FCAEE3-AE49-5319-EC23-BCE80C64EE86}"/>
              </a:ext>
            </a:extLst>
          </p:cNvPr>
          <p:cNvSpPr txBox="1"/>
          <p:nvPr/>
        </p:nvSpPr>
        <p:spPr>
          <a:xfrm>
            <a:off x="4734663" y="1394753"/>
            <a:ext cx="1172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Faces CNN</a:t>
            </a:r>
            <a:endParaRPr lang="en-I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202CB7-629B-F396-2895-D4B66DDB6D38}"/>
              </a:ext>
            </a:extLst>
          </p:cNvPr>
          <p:cNvSpPr txBox="1"/>
          <p:nvPr/>
        </p:nvSpPr>
        <p:spPr>
          <a:xfrm>
            <a:off x="4628303" y="2774879"/>
            <a:ext cx="1367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Objects CNN</a:t>
            </a:r>
            <a:endParaRPr lang="en-IL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89A39ED-C166-9BC0-289E-283370584610}"/>
              </a:ext>
            </a:extLst>
          </p:cNvPr>
          <p:cNvCxnSpPr/>
          <p:nvPr/>
        </p:nvCxnSpPr>
        <p:spPr>
          <a:xfrm>
            <a:off x="5995985" y="2971269"/>
            <a:ext cx="57549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038DDFA-B2B6-47BD-92AD-2D92DE90A33B}"/>
              </a:ext>
            </a:extLst>
          </p:cNvPr>
          <p:cNvSpPr txBox="1"/>
          <p:nvPr/>
        </p:nvSpPr>
        <p:spPr>
          <a:xfrm>
            <a:off x="4176382" y="4215417"/>
            <a:ext cx="174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Dorsal right CNN</a:t>
            </a:r>
            <a:endParaRPr lang="en-IL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838B4A2-1A84-F0B1-76C7-94C4FC802346}"/>
              </a:ext>
            </a:extLst>
          </p:cNvPr>
          <p:cNvCxnSpPr/>
          <p:nvPr/>
        </p:nvCxnSpPr>
        <p:spPr>
          <a:xfrm>
            <a:off x="6018874" y="4435256"/>
            <a:ext cx="57549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E0249C4-709D-F2E4-21D5-4E9EC441919A}"/>
              </a:ext>
            </a:extLst>
          </p:cNvPr>
          <p:cNvSpPr txBox="1"/>
          <p:nvPr/>
        </p:nvSpPr>
        <p:spPr>
          <a:xfrm>
            <a:off x="4090005" y="5723431"/>
            <a:ext cx="1723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Both hands CNN</a:t>
            </a:r>
            <a:endParaRPr lang="en-IL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99E8D5F-5061-A1B0-6CC1-ACC1DE0FDC38}"/>
              </a:ext>
            </a:extLst>
          </p:cNvPr>
          <p:cNvCxnSpPr/>
          <p:nvPr/>
        </p:nvCxnSpPr>
        <p:spPr>
          <a:xfrm>
            <a:off x="5932497" y="5943270"/>
            <a:ext cx="57549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BB08509-4C56-55C3-AD1D-9C1B120240F3}"/>
              </a:ext>
            </a:extLst>
          </p:cNvPr>
          <p:cNvCxnSpPr>
            <a:cxnSpLocks/>
          </p:cNvCxnSpPr>
          <p:nvPr/>
        </p:nvCxnSpPr>
        <p:spPr>
          <a:xfrm>
            <a:off x="7664315" y="494317"/>
            <a:ext cx="0" cy="3946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1D3BD5B-CDEA-0C48-F1E5-2E8E7D48BAB4}"/>
              </a:ext>
            </a:extLst>
          </p:cNvPr>
          <p:cNvCxnSpPr>
            <a:cxnSpLocks/>
          </p:cNvCxnSpPr>
          <p:nvPr/>
        </p:nvCxnSpPr>
        <p:spPr>
          <a:xfrm>
            <a:off x="9428105" y="474233"/>
            <a:ext cx="0" cy="3946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8BC99190-66DF-4428-46C4-12D5E816C0AF}"/>
              </a:ext>
            </a:extLst>
          </p:cNvPr>
          <p:cNvSpPr txBox="1"/>
          <p:nvPr/>
        </p:nvSpPr>
        <p:spPr>
          <a:xfrm>
            <a:off x="6765281" y="124985"/>
            <a:ext cx="1774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Dorsal right pairs</a:t>
            </a:r>
            <a:endParaRPr lang="en-IL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6329B3D-EE5C-D501-45B9-3B70E1DEB408}"/>
              </a:ext>
            </a:extLst>
          </p:cNvPr>
          <p:cNvSpPr txBox="1"/>
          <p:nvPr/>
        </p:nvSpPr>
        <p:spPr>
          <a:xfrm>
            <a:off x="8563350" y="129783"/>
            <a:ext cx="17532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Both hands pairs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40291153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Content Placeholder 27" descr="A picture containing drawing, sketch, diagram, handwriting&#10;&#10;Description automatically generated">
            <a:extLst>
              <a:ext uri="{FF2B5EF4-FFF2-40B4-BE49-F238E27FC236}">
                <a16:creationId xmlns:a16="http://schemas.microsoft.com/office/drawing/2014/main" id="{82216B52-F869-BFEE-46E0-666144F6AE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87" b="2950"/>
          <a:stretch/>
        </p:blipFill>
        <p:spPr>
          <a:xfrm>
            <a:off x="6765281" y="671559"/>
            <a:ext cx="3876758" cy="5994236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7B1928A-A20E-8D81-69EA-DC95F39187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9223" y="8778"/>
            <a:ext cx="10515600" cy="1325563"/>
          </a:xfrm>
        </p:spPr>
        <p:txBody>
          <a:bodyPr/>
          <a:lstStyle/>
          <a:p>
            <a:r>
              <a:rPr lang="en-US" dirty="0"/>
              <a:t>Experiment 1 – results?</a:t>
            </a:r>
            <a:endParaRPr lang="en-IL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71EB51D-AADA-FD91-26FD-0004C309F370}"/>
              </a:ext>
            </a:extLst>
          </p:cNvPr>
          <p:cNvCxnSpPr/>
          <p:nvPr/>
        </p:nvCxnSpPr>
        <p:spPr>
          <a:xfrm>
            <a:off x="6018874" y="1579419"/>
            <a:ext cx="57549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FCAEE3-AE49-5319-EC23-BCE80C64EE86}"/>
              </a:ext>
            </a:extLst>
          </p:cNvPr>
          <p:cNvSpPr txBox="1"/>
          <p:nvPr/>
        </p:nvSpPr>
        <p:spPr>
          <a:xfrm>
            <a:off x="4734663" y="1394753"/>
            <a:ext cx="1172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Faces CNN</a:t>
            </a:r>
            <a:endParaRPr lang="en-I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202CB7-629B-F396-2895-D4B66DDB6D38}"/>
              </a:ext>
            </a:extLst>
          </p:cNvPr>
          <p:cNvSpPr txBox="1"/>
          <p:nvPr/>
        </p:nvSpPr>
        <p:spPr>
          <a:xfrm>
            <a:off x="4628303" y="2774879"/>
            <a:ext cx="1367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Objects CNN</a:t>
            </a:r>
            <a:endParaRPr lang="en-IL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89A39ED-C166-9BC0-289E-283370584610}"/>
              </a:ext>
            </a:extLst>
          </p:cNvPr>
          <p:cNvCxnSpPr/>
          <p:nvPr/>
        </p:nvCxnSpPr>
        <p:spPr>
          <a:xfrm>
            <a:off x="5995985" y="2971269"/>
            <a:ext cx="57549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038DDFA-B2B6-47BD-92AD-2D92DE90A33B}"/>
              </a:ext>
            </a:extLst>
          </p:cNvPr>
          <p:cNvSpPr txBox="1"/>
          <p:nvPr/>
        </p:nvSpPr>
        <p:spPr>
          <a:xfrm>
            <a:off x="4176382" y="4215417"/>
            <a:ext cx="174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Dorsal right CNN</a:t>
            </a:r>
            <a:endParaRPr lang="en-IL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838B4A2-1A84-F0B1-76C7-94C4FC802346}"/>
              </a:ext>
            </a:extLst>
          </p:cNvPr>
          <p:cNvCxnSpPr/>
          <p:nvPr/>
        </p:nvCxnSpPr>
        <p:spPr>
          <a:xfrm>
            <a:off x="6018874" y="4435256"/>
            <a:ext cx="57549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E0249C4-709D-F2E4-21D5-4E9EC441919A}"/>
              </a:ext>
            </a:extLst>
          </p:cNvPr>
          <p:cNvSpPr txBox="1"/>
          <p:nvPr/>
        </p:nvSpPr>
        <p:spPr>
          <a:xfrm>
            <a:off x="4090005" y="5723431"/>
            <a:ext cx="1723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Both hands CNN</a:t>
            </a:r>
            <a:endParaRPr lang="en-IL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99E8D5F-5061-A1B0-6CC1-ACC1DE0FDC38}"/>
              </a:ext>
            </a:extLst>
          </p:cNvPr>
          <p:cNvCxnSpPr/>
          <p:nvPr/>
        </p:nvCxnSpPr>
        <p:spPr>
          <a:xfrm>
            <a:off x="5932497" y="5943270"/>
            <a:ext cx="57549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BB08509-4C56-55C3-AD1D-9C1B120240F3}"/>
              </a:ext>
            </a:extLst>
          </p:cNvPr>
          <p:cNvCxnSpPr>
            <a:cxnSpLocks/>
          </p:cNvCxnSpPr>
          <p:nvPr/>
        </p:nvCxnSpPr>
        <p:spPr>
          <a:xfrm>
            <a:off x="7664315" y="494317"/>
            <a:ext cx="0" cy="3946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1D3BD5B-CDEA-0C48-F1E5-2E8E7D48BAB4}"/>
              </a:ext>
            </a:extLst>
          </p:cNvPr>
          <p:cNvCxnSpPr>
            <a:cxnSpLocks/>
          </p:cNvCxnSpPr>
          <p:nvPr/>
        </p:nvCxnSpPr>
        <p:spPr>
          <a:xfrm>
            <a:off x="9428105" y="474233"/>
            <a:ext cx="0" cy="3946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8BC99190-66DF-4428-46C4-12D5E816C0AF}"/>
              </a:ext>
            </a:extLst>
          </p:cNvPr>
          <p:cNvSpPr txBox="1"/>
          <p:nvPr/>
        </p:nvSpPr>
        <p:spPr>
          <a:xfrm>
            <a:off x="6765281" y="124985"/>
            <a:ext cx="1774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Dorsal right pairs</a:t>
            </a:r>
            <a:endParaRPr lang="en-IL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6329B3D-EE5C-D501-45B9-3B70E1DEB408}"/>
              </a:ext>
            </a:extLst>
          </p:cNvPr>
          <p:cNvSpPr txBox="1"/>
          <p:nvPr/>
        </p:nvSpPr>
        <p:spPr>
          <a:xfrm>
            <a:off x="8563350" y="129783"/>
            <a:ext cx="17532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Both hands pairs</a:t>
            </a:r>
            <a:endParaRPr lang="en-IL" dirty="0"/>
          </a:p>
        </p:txBody>
      </p:sp>
      <p:pic>
        <p:nvPicPr>
          <p:cNvPr id="3" name="Picture 2" descr="A close-up of a hand&#10;&#10;Description automatically generated">
            <a:extLst>
              <a:ext uri="{FF2B5EF4-FFF2-40B4-BE49-F238E27FC236}">
                <a16:creationId xmlns:a16="http://schemas.microsoft.com/office/drawing/2014/main" id="{0BF8A3D6-DD4B-8534-6430-A29F8502AE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888231" y="3511551"/>
            <a:ext cx="3733798" cy="280034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 descr="A close-up of a hand&#10;&#10;Description automatically generated">
            <a:extLst>
              <a:ext uri="{FF2B5EF4-FFF2-40B4-BE49-F238E27FC236}">
                <a16:creationId xmlns:a16="http://schemas.microsoft.com/office/drawing/2014/main" id="{D0EC550D-0773-8BD2-5ECB-520B875C67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818383" y="3511551"/>
            <a:ext cx="3733799" cy="2800349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B0DB0A94-8051-C8BC-E81E-64A859865E6B}"/>
              </a:ext>
            </a:extLst>
          </p:cNvPr>
          <p:cNvGrpSpPr/>
          <p:nvPr/>
        </p:nvGrpSpPr>
        <p:grpSpPr>
          <a:xfrm>
            <a:off x="1818382" y="5110060"/>
            <a:ext cx="1942552" cy="1201840"/>
            <a:chOff x="1818382" y="5110060"/>
            <a:chExt cx="1942552" cy="120184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0A3A536-7C92-ABF1-DC51-372D9E9548E6}"/>
                </a:ext>
              </a:extLst>
            </p:cNvPr>
            <p:cNvSpPr/>
            <p:nvPr/>
          </p:nvSpPr>
          <p:spPr>
            <a:xfrm>
              <a:off x="3609630" y="5110060"/>
              <a:ext cx="151304" cy="13814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A7ED2FF-99AD-895C-7A36-509214705CE2}"/>
                </a:ext>
              </a:extLst>
            </p:cNvPr>
            <p:cNvCxnSpPr>
              <a:stCxn id="15" idx="2"/>
              <a:endCxn id="12" idx="0"/>
            </p:cNvCxnSpPr>
            <p:nvPr/>
          </p:nvCxnSpPr>
          <p:spPr>
            <a:xfrm>
              <a:off x="3685282" y="5248206"/>
              <a:ext cx="0" cy="1063694"/>
            </a:xfrm>
            <a:prstGeom prst="line">
              <a:avLst/>
            </a:prstGeom>
            <a:ln w="12700">
              <a:prstDash val="lg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88DE70B-53A4-1245-0752-79C6870F0D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18382" y="5179133"/>
              <a:ext cx="1791248" cy="0"/>
            </a:xfrm>
            <a:prstGeom prst="line">
              <a:avLst/>
            </a:prstGeom>
            <a:ln w="12700">
              <a:prstDash val="lg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77C7A1C-CCB2-895C-5EAF-E83E4518A6D7}"/>
              </a:ext>
            </a:extLst>
          </p:cNvPr>
          <p:cNvGrpSpPr/>
          <p:nvPr/>
        </p:nvGrpSpPr>
        <p:grpSpPr>
          <a:xfrm>
            <a:off x="5875077" y="5110060"/>
            <a:ext cx="1942552" cy="1201840"/>
            <a:chOff x="1818382" y="5110060"/>
            <a:chExt cx="1942552" cy="1201840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9F4C76F-206A-2F70-9766-2CF2065843B1}"/>
                </a:ext>
              </a:extLst>
            </p:cNvPr>
            <p:cNvSpPr/>
            <p:nvPr/>
          </p:nvSpPr>
          <p:spPr>
            <a:xfrm>
              <a:off x="3609630" y="5110060"/>
              <a:ext cx="151304" cy="13814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AAF79F5B-BEC0-46DA-0C84-4F48516F6BC6}"/>
                </a:ext>
              </a:extLst>
            </p:cNvPr>
            <p:cNvCxnSpPr>
              <a:stCxn id="22" idx="2"/>
            </p:cNvCxnSpPr>
            <p:nvPr/>
          </p:nvCxnSpPr>
          <p:spPr>
            <a:xfrm>
              <a:off x="3685282" y="5248206"/>
              <a:ext cx="0" cy="1063694"/>
            </a:xfrm>
            <a:prstGeom prst="line">
              <a:avLst/>
            </a:prstGeom>
            <a:ln w="12700">
              <a:prstDash val="lg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0BE1349C-FFBE-0E57-454F-E7BD29F1284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18382" y="5179133"/>
              <a:ext cx="1791248" cy="0"/>
            </a:xfrm>
            <a:prstGeom prst="line">
              <a:avLst/>
            </a:prstGeom>
            <a:ln w="12700">
              <a:prstDash val="lg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36678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Content Placeholder 27" descr="A picture containing drawing, sketch, diagram, handwriting&#10;&#10;Description automatically generated">
            <a:extLst>
              <a:ext uri="{FF2B5EF4-FFF2-40B4-BE49-F238E27FC236}">
                <a16:creationId xmlns:a16="http://schemas.microsoft.com/office/drawing/2014/main" id="{82216B52-F869-BFEE-46E0-666144F6AE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3100" y="681523"/>
            <a:ext cx="7720595" cy="6176477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7B1928A-A20E-8D81-69EA-DC95F39187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9223" y="8778"/>
            <a:ext cx="10515600" cy="1325563"/>
          </a:xfrm>
        </p:spPr>
        <p:txBody>
          <a:bodyPr/>
          <a:lstStyle/>
          <a:p>
            <a:r>
              <a:rPr lang="en-US" dirty="0"/>
              <a:t>Experiment 1 – results?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32291643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Content Placeholder 27" descr="A picture containing drawing, sketch, diagram, handwriting&#10;&#10;Description automatically generated">
            <a:extLst>
              <a:ext uri="{FF2B5EF4-FFF2-40B4-BE49-F238E27FC236}">
                <a16:creationId xmlns:a16="http://schemas.microsoft.com/office/drawing/2014/main" id="{82216B52-F869-BFEE-46E0-666144F6AE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3100" y="681523"/>
            <a:ext cx="7720595" cy="6176477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7B1928A-A20E-8D81-69EA-DC95F39187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9223" y="8778"/>
            <a:ext cx="10515600" cy="1325563"/>
          </a:xfrm>
        </p:spPr>
        <p:txBody>
          <a:bodyPr/>
          <a:lstStyle/>
          <a:p>
            <a:r>
              <a:rPr lang="en-US" dirty="0"/>
              <a:t>Experiment 1 – results?</a:t>
            </a:r>
            <a:endParaRPr lang="en-IL" dirty="0"/>
          </a:p>
        </p:txBody>
      </p:sp>
      <p:pic>
        <p:nvPicPr>
          <p:cNvPr id="3" name="Picture 2" descr="A close-up of a hand&#10;&#10;Description automatically generated">
            <a:extLst>
              <a:ext uri="{FF2B5EF4-FFF2-40B4-BE49-F238E27FC236}">
                <a16:creationId xmlns:a16="http://schemas.microsoft.com/office/drawing/2014/main" id="{CF49E8C9-DC68-3AF4-882E-D1D299F2CB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888231" y="3511551"/>
            <a:ext cx="3733798" cy="280034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 descr="A close-up of a hand&#10;&#10;Description automatically generated">
            <a:extLst>
              <a:ext uri="{FF2B5EF4-FFF2-40B4-BE49-F238E27FC236}">
                <a16:creationId xmlns:a16="http://schemas.microsoft.com/office/drawing/2014/main" id="{623E81EC-0F0E-300A-9385-79369F9777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818383" y="3511551"/>
            <a:ext cx="3733799" cy="2800349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ECB5A65A-C66C-45CF-9264-79560953D5E7}"/>
              </a:ext>
            </a:extLst>
          </p:cNvPr>
          <p:cNvGrpSpPr/>
          <p:nvPr/>
        </p:nvGrpSpPr>
        <p:grpSpPr>
          <a:xfrm>
            <a:off x="1818382" y="5110060"/>
            <a:ext cx="1942552" cy="1201840"/>
            <a:chOff x="1818382" y="5110060"/>
            <a:chExt cx="1942552" cy="120184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BD21550-698E-5B98-19D8-FAC61C2FB130}"/>
                </a:ext>
              </a:extLst>
            </p:cNvPr>
            <p:cNvSpPr/>
            <p:nvPr/>
          </p:nvSpPr>
          <p:spPr>
            <a:xfrm>
              <a:off x="3609630" y="5110060"/>
              <a:ext cx="151304" cy="13814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A90267F2-A537-C174-E412-D85BFABC231F}"/>
                </a:ext>
              </a:extLst>
            </p:cNvPr>
            <p:cNvCxnSpPr>
              <a:stCxn id="6" idx="2"/>
              <a:endCxn id="4" idx="0"/>
            </p:cNvCxnSpPr>
            <p:nvPr/>
          </p:nvCxnSpPr>
          <p:spPr>
            <a:xfrm>
              <a:off x="3685282" y="5248206"/>
              <a:ext cx="0" cy="1063694"/>
            </a:xfrm>
            <a:prstGeom prst="line">
              <a:avLst/>
            </a:prstGeom>
            <a:ln w="12700">
              <a:prstDash val="lg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F6FA82E9-F089-F028-1CFB-0F18133760C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18382" y="5179133"/>
              <a:ext cx="1791248" cy="0"/>
            </a:xfrm>
            <a:prstGeom prst="line">
              <a:avLst/>
            </a:prstGeom>
            <a:ln w="12700">
              <a:prstDash val="lg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A517D1B6-6BD0-6082-610F-ABBD2FBCB5C4}"/>
              </a:ext>
            </a:extLst>
          </p:cNvPr>
          <p:cNvGrpSpPr/>
          <p:nvPr/>
        </p:nvGrpSpPr>
        <p:grpSpPr>
          <a:xfrm>
            <a:off x="5875077" y="5110060"/>
            <a:ext cx="1942552" cy="1201840"/>
            <a:chOff x="1818382" y="5110060"/>
            <a:chExt cx="1942552" cy="120184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67D0F4E-94A1-5284-3390-B47B98D844E1}"/>
                </a:ext>
              </a:extLst>
            </p:cNvPr>
            <p:cNvSpPr/>
            <p:nvPr/>
          </p:nvSpPr>
          <p:spPr>
            <a:xfrm>
              <a:off x="3609630" y="5110060"/>
              <a:ext cx="151304" cy="13814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DF83408-C74D-C60B-4E6C-EE0B8C01D4D5}"/>
                </a:ext>
              </a:extLst>
            </p:cNvPr>
            <p:cNvCxnSpPr>
              <a:stCxn id="10" idx="2"/>
            </p:cNvCxnSpPr>
            <p:nvPr/>
          </p:nvCxnSpPr>
          <p:spPr>
            <a:xfrm>
              <a:off x="3685282" y="5248206"/>
              <a:ext cx="0" cy="1063694"/>
            </a:xfrm>
            <a:prstGeom prst="line">
              <a:avLst/>
            </a:prstGeom>
            <a:ln w="12700">
              <a:prstDash val="lg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B4D1A6A6-1574-68BF-D1F6-16BB00B1DEF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18382" y="5179133"/>
              <a:ext cx="1791248" cy="0"/>
            </a:xfrm>
            <a:prstGeom prst="line">
              <a:avLst/>
            </a:prstGeom>
            <a:ln w="12700">
              <a:prstDash val="lg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74743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B1928A-A20E-8D81-69EA-DC95F3918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Hands dataset processing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A7C42C-70FB-8115-C6E3-BE3426D71A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>
              <a:solidFill>
                <a:schemeClr val="accent1">
                  <a:lumMod val="75000"/>
                </a:schemeClr>
              </a:solidFill>
            </a:endParaRPr>
          </a:p>
          <a:p>
            <a:endParaRPr lang="en-US" dirty="0">
              <a:solidFill>
                <a:schemeClr val="accent1">
                  <a:lumMod val="75000"/>
                </a:schemeClr>
              </a:solidFill>
            </a:endParaRPr>
          </a:p>
          <a:p>
            <a:endParaRPr lang="en-US" dirty="0">
              <a:solidFill>
                <a:schemeClr val="accent1">
                  <a:lumMod val="75000"/>
                </a:schemeClr>
              </a:solidFill>
            </a:endParaRPr>
          </a:p>
          <a:p>
            <a:endParaRPr lang="en-US" dirty="0">
              <a:solidFill>
                <a:schemeClr val="accent1">
                  <a:lumMod val="75000"/>
                </a:schemeClr>
              </a:solidFill>
            </a:endParaRPr>
          </a:p>
          <a:p>
            <a:endParaRPr lang="en-US" dirty="0">
              <a:solidFill>
                <a:schemeClr val="accent1">
                  <a:lumMod val="75000"/>
                </a:schemeClr>
              </a:solidFill>
            </a:endParaRPr>
          </a:p>
          <a:p>
            <a:endParaRPr lang="en-US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Results of faces net for dorsal right and both hands – compared t </a:t>
            </a:r>
            <a:endParaRPr lang="en-IL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0AE2A4F-EAC1-DFA7-B0E2-E4ADE00DB5FF}"/>
              </a:ext>
            </a:extLst>
          </p:cNvPr>
          <p:cNvCxnSpPr>
            <a:cxnSpLocks/>
          </p:cNvCxnSpPr>
          <p:nvPr/>
        </p:nvCxnSpPr>
        <p:spPr>
          <a:xfrm>
            <a:off x="4782509" y="2769514"/>
            <a:ext cx="1572242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Picture 8" descr="A hand sticking out of a hole in a wall&#10;&#10;Description automatically generated with low confidence">
            <a:extLst>
              <a:ext uri="{FF2B5EF4-FFF2-40B4-BE49-F238E27FC236}">
                <a16:creationId xmlns:a16="http://schemas.microsoft.com/office/drawing/2014/main" id="{5CA1A6BE-EDCB-36A9-1F36-097CC1750C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2053" y="1443951"/>
            <a:ext cx="2238375" cy="1678781"/>
          </a:xfrm>
          <a:prstGeom prst="rect">
            <a:avLst/>
          </a:prstGeom>
        </p:spPr>
      </p:pic>
      <p:pic>
        <p:nvPicPr>
          <p:cNvPr id="11" name="Picture 10" descr="A picture containing colorfulness, hand, art&#10;&#10;Description automatically generated">
            <a:extLst>
              <a:ext uri="{FF2B5EF4-FFF2-40B4-BE49-F238E27FC236}">
                <a16:creationId xmlns:a16="http://schemas.microsoft.com/office/drawing/2014/main" id="{D2DE6F9F-1957-289D-54EB-CFA101F858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2053" y="3268661"/>
            <a:ext cx="2238375" cy="1678781"/>
          </a:xfrm>
          <a:prstGeom prst="rect">
            <a:avLst/>
          </a:prstGeom>
        </p:spPr>
      </p:pic>
      <p:pic>
        <p:nvPicPr>
          <p:cNvPr id="13" name="Picture 12" descr="A close-up of a hand&#10;&#10;Description automatically generated">
            <a:extLst>
              <a:ext uri="{FF2B5EF4-FFF2-40B4-BE49-F238E27FC236}">
                <a16:creationId xmlns:a16="http://schemas.microsoft.com/office/drawing/2014/main" id="{71C48920-19B5-4A68-C0EE-B048BDD51B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8293" y="3268661"/>
            <a:ext cx="2238375" cy="1678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4441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880B3D7-FFC9-7A2E-4778-7F14D571D4BA}"/>
              </a:ext>
            </a:extLst>
          </p:cNvPr>
          <p:cNvCxnSpPr>
            <a:cxnSpLocks/>
          </p:cNvCxnSpPr>
          <p:nvPr/>
        </p:nvCxnSpPr>
        <p:spPr>
          <a:xfrm>
            <a:off x="4834152" y="3218213"/>
            <a:ext cx="1572242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" name="Picture 9" descr="A picture containing hand, art&#10;&#10;Description automatically generated with medium confidence">
            <a:extLst>
              <a:ext uri="{FF2B5EF4-FFF2-40B4-BE49-F238E27FC236}">
                <a16:creationId xmlns:a16="http://schemas.microsoft.com/office/drawing/2014/main" id="{86314808-2E72-AA4C-437C-0B26CBCBEE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9477" y="265355"/>
            <a:ext cx="1813078" cy="135980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 descr="A picture containing purple, colorfulness, violet, electric blue&#10;&#10;Description automatically generated">
            <a:extLst>
              <a:ext uri="{FF2B5EF4-FFF2-40B4-BE49-F238E27FC236}">
                <a16:creationId xmlns:a16="http://schemas.microsoft.com/office/drawing/2014/main" id="{0D4FCF84-ABFC-FC88-1E42-8F55F88533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1262" y="1858406"/>
            <a:ext cx="1813078" cy="135980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Picture 17" descr="A close-up of a hand&#10;&#10;Description automatically generated">
            <a:extLst>
              <a:ext uri="{FF2B5EF4-FFF2-40B4-BE49-F238E27FC236}">
                <a16:creationId xmlns:a16="http://schemas.microsoft.com/office/drawing/2014/main" id="{E3C436DD-DD59-88A5-36A2-A4E4B41B6B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66102" y="1858407"/>
            <a:ext cx="1813079" cy="135980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" name="Picture 19" descr="A close-up of a hand&#10;&#10;Description automatically generated">
            <a:extLst>
              <a:ext uri="{FF2B5EF4-FFF2-40B4-BE49-F238E27FC236}">
                <a16:creationId xmlns:a16="http://schemas.microsoft.com/office/drawing/2014/main" id="{22CB5408-84FF-8DE0-2E45-73C5FD4A4AC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854322" y="265355"/>
            <a:ext cx="1813079" cy="135980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4" name="Picture 23" descr="A picture containing screenshot, hand, person, art&#10;&#10;Description automatically generated">
            <a:extLst>
              <a:ext uri="{FF2B5EF4-FFF2-40B4-BE49-F238E27FC236}">
                <a16:creationId xmlns:a16="http://schemas.microsoft.com/office/drawing/2014/main" id="{F02F3138-B81C-9A92-22D3-B09564F34ED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9480" y="1858404"/>
            <a:ext cx="1813079" cy="135980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6" name="Picture 25" descr="A close-up of a hand&#10;&#10;Description automatically generated">
            <a:extLst>
              <a:ext uri="{FF2B5EF4-FFF2-40B4-BE49-F238E27FC236}">
                <a16:creationId xmlns:a16="http://schemas.microsoft.com/office/drawing/2014/main" id="{34CBB405-011A-A055-EAC1-C9E7E2C0BD0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854321" y="1858408"/>
            <a:ext cx="1813080" cy="135981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8" name="Picture 27" descr="A picture containing jigsaw puzzle, person, hand&#10;&#10;Description automatically generated">
            <a:extLst>
              <a:ext uri="{FF2B5EF4-FFF2-40B4-BE49-F238E27FC236}">
                <a16:creationId xmlns:a16="http://schemas.microsoft.com/office/drawing/2014/main" id="{78D0270D-A4C2-EECF-966C-4342597031D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6799" y="265354"/>
            <a:ext cx="1813079" cy="135980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2" name="Picture 31" descr="A close-up of a hand&#10;&#10;Description automatically generated">
            <a:extLst>
              <a:ext uri="{FF2B5EF4-FFF2-40B4-BE49-F238E27FC236}">
                <a16:creationId xmlns:a16="http://schemas.microsoft.com/office/drawing/2014/main" id="{8B04F52A-6D4E-7428-2B20-8C6AEC2F195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66103" y="265354"/>
            <a:ext cx="1813078" cy="135980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5" name="Picture 34" descr="A picture containing colorfulness, painting, art, hand&#10;&#10;Description automatically generated">
            <a:extLst>
              <a:ext uri="{FF2B5EF4-FFF2-40B4-BE49-F238E27FC236}">
                <a16:creationId xmlns:a16="http://schemas.microsoft.com/office/drawing/2014/main" id="{9C49152B-2DC7-798C-E7FC-187D205F505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3058" y="3451455"/>
            <a:ext cx="1813080" cy="135981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FF23BE89-93E7-4A4B-A12C-F82310C863C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9238" y="5044505"/>
            <a:ext cx="1813079" cy="135980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9" name="Picture 38" descr="A picture containing map, colorfulness, finger, hand&#10;&#10;Description automatically generated">
            <a:extLst>
              <a:ext uri="{FF2B5EF4-FFF2-40B4-BE49-F238E27FC236}">
                <a16:creationId xmlns:a16="http://schemas.microsoft.com/office/drawing/2014/main" id="{7501963B-72BC-345E-2AE8-1E0F42B3059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9478" y="3451456"/>
            <a:ext cx="1813077" cy="135980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1" name="Picture 40" descr="A picture containing hand&#10;&#10;Description automatically generated with medium confidence">
            <a:extLst>
              <a:ext uri="{FF2B5EF4-FFF2-40B4-BE49-F238E27FC236}">
                <a16:creationId xmlns:a16="http://schemas.microsoft.com/office/drawing/2014/main" id="{0A584B41-2D85-2571-1804-325FC7C029D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1023" y="5044506"/>
            <a:ext cx="1813080" cy="135981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3" name="Picture 42" descr="A close-up of a hand&#10;&#10;Description automatically generated">
            <a:extLst>
              <a:ext uri="{FF2B5EF4-FFF2-40B4-BE49-F238E27FC236}">
                <a16:creationId xmlns:a16="http://schemas.microsoft.com/office/drawing/2014/main" id="{DFB02137-49AC-28E5-0D15-0E147AAD2D8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854088" y="5044508"/>
            <a:ext cx="1813075" cy="135980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5" name="Picture 44" descr="A close-up of a hand&#10;&#10;Description automatically generated">
            <a:extLst>
              <a:ext uri="{FF2B5EF4-FFF2-40B4-BE49-F238E27FC236}">
                <a16:creationId xmlns:a16="http://schemas.microsoft.com/office/drawing/2014/main" id="{99A6456B-8927-DA11-7DB0-4521B0F1833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65857" y="3451454"/>
            <a:ext cx="1813081" cy="135981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7" name="Picture 46" descr="A close-up of a hand&#10;&#10;Description automatically generated">
            <a:extLst>
              <a:ext uri="{FF2B5EF4-FFF2-40B4-BE49-F238E27FC236}">
                <a16:creationId xmlns:a16="http://schemas.microsoft.com/office/drawing/2014/main" id="{35BFAC27-2827-42A3-A53E-F3B362B7E43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65860" y="5044506"/>
            <a:ext cx="1813078" cy="135980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9" name="Picture 48" descr="A close-up of a hand&#10;&#10;Description automatically generated">
            <a:extLst>
              <a:ext uri="{FF2B5EF4-FFF2-40B4-BE49-F238E27FC236}">
                <a16:creationId xmlns:a16="http://schemas.microsoft.com/office/drawing/2014/main" id="{0C405283-F0A3-92C0-EB02-1BADDCEE2C7C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854087" y="3451457"/>
            <a:ext cx="1813076" cy="135980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8" name="Picture 47" descr="A picture containing person, screenshot, hand&#10;&#10;Description automatically generated">
            <a:extLst>
              <a:ext uri="{FF2B5EF4-FFF2-40B4-BE49-F238E27FC236}">
                <a16:creationId xmlns:a16="http://schemas.microsoft.com/office/drawing/2014/main" id="{DA4F7C43-6224-AD23-9D72-979F096D880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9238" y="1858401"/>
            <a:ext cx="1813079" cy="135980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0" name="Picture 49" descr="A close-up of a hand&#10;&#10;Description automatically generated">
            <a:extLst>
              <a:ext uri="{FF2B5EF4-FFF2-40B4-BE49-F238E27FC236}">
                <a16:creationId xmlns:a16="http://schemas.microsoft.com/office/drawing/2014/main" id="{2E604E82-C1CD-04FA-EDC2-EF36BF0799FF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854082" y="1858401"/>
            <a:ext cx="1813080" cy="135981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505573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 descr="A close-up of a hand&#10;&#10;Description automatically generated">
            <a:extLst>
              <a:ext uri="{FF2B5EF4-FFF2-40B4-BE49-F238E27FC236}">
                <a16:creationId xmlns:a16="http://schemas.microsoft.com/office/drawing/2014/main" id="{34CBB405-011A-A055-EAC1-C9E7E2C0BD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851873" y="1932364"/>
            <a:ext cx="1813080" cy="135981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9" name="Picture 18" descr="A close-up of a hand&#10;&#10;Description automatically generated">
            <a:extLst>
              <a:ext uri="{FF2B5EF4-FFF2-40B4-BE49-F238E27FC236}">
                <a16:creationId xmlns:a16="http://schemas.microsoft.com/office/drawing/2014/main" id="{DA943CCE-A006-AE96-2BBA-3EABC9D9B5F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60150" y="1932356"/>
            <a:ext cx="1813078" cy="135980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Picture 13" descr="A close-up of a hand&#10;&#10;Description automatically generated">
            <a:extLst>
              <a:ext uri="{FF2B5EF4-FFF2-40B4-BE49-F238E27FC236}">
                <a16:creationId xmlns:a16="http://schemas.microsoft.com/office/drawing/2014/main" id="{A8CF7957-6527-AAF1-913A-98F30C6DD9D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60151" y="336684"/>
            <a:ext cx="1816578" cy="136243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Picture 15" descr="A close-up of a hand&#10;&#10;Description automatically generated">
            <a:extLst>
              <a:ext uri="{FF2B5EF4-FFF2-40B4-BE49-F238E27FC236}">
                <a16:creationId xmlns:a16="http://schemas.microsoft.com/office/drawing/2014/main" id="{B1B43CD5-7132-023E-3C64-85D64BDDF31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853372" y="339308"/>
            <a:ext cx="1813082" cy="135981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4" name="Picture 23" descr="A picture containing screenshot, hand, person, art&#10;&#10;Description automatically generated">
            <a:extLst>
              <a:ext uri="{FF2B5EF4-FFF2-40B4-BE49-F238E27FC236}">
                <a16:creationId xmlns:a16="http://schemas.microsoft.com/office/drawing/2014/main" id="{F02F3138-B81C-9A92-22D3-B09564F34ED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7032" y="1932360"/>
            <a:ext cx="1813079" cy="135980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 descr="A picture containing yellow, screenshot, hand, art&#10;&#10;Description automatically generated">
            <a:extLst>
              <a:ext uri="{FF2B5EF4-FFF2-40B4-BE49-F238E27FC236}">
                <a16:creationId xmlns:a16="http://schemas.microsoft.com/office/drawing/2014/main" id="{5252B345-C8E3-5FC1-0C68-0188C3E8639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1171" y="342772"/>
            <a:ext cx="1813079" cy="135980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 descr="A hand sticking out of a colorful background&#10;&#10;Description automatically generated with medium confidence">
            <a:extLst>
              <a:ext uri="{FF2B5EF4-FFF2-40B4-BE49-F238E27FC236}">
                <a16:creationId xmlns:a16="http://schemas.microsoft.com/office/drawing/2014/main" id="{CB0E1465-085D-6CBB-4055-BD3061F321B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8664" y="1929661"/>
            <a:ext cx="1813078" cy="135980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 descr="A picture containing aqua&#10;&#10;Description automatically generated">
            <a:extLst>
              <a:ext uri="{FF2B5EF4-FFF2-40B4-BE49-F238E27FC236}">
                <a16:creationId xmlns:a16="http://schemas.microsoft.com/office/drawing/2014/main" id="{E05A1F1F-AC15-F860-3EFE-DA259603FB7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8813" y="335853"/>
            <a:ext cx="1813078" cy="135980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3398C37A-57F8-E4EC-8156-5BC06E0BCB2E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1385.9659"/>
                  <p14:bmkLst>
                    <p14:bmk name="Bookmark 1" time="0"/>
                  </p14:bmkLst>
                </p14:media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4241486" y="7299960"/>
            <a:ext cx="609600" cy="6096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8BBBCCC-2AEE-C7C1-9838-FAB1AA0F860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3430" y="3566593"/>
            <a:ext cx="1813079" cy="135980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E64BF12-4E52-67B3-7668-44CE34997D0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5215" y="3565829"/>
            <a:ext cx="1813080" cy="135981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89DEBA2-857A-5721-DE28-563B1293B30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851871" y="3526847"/>
            <a:ext cx="1813077" cy="135980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0446384-9DFD-DDC9-0034-3221AC489AB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60147" y="3565829"/>
            <a:ext cx="1813078" cy="135980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 descr="A picture containing map, colorfulness, art, person&#10;&#10;Description automatically generated">
            <a:extLst>
              <a:ext uri="{FF2B5EF4-FFF2-40B4-BE49-F238E27FC236}">
                <a16:creationId xmlns:a16="http://schemas.microsoft.com/office/drawing/2014/main" id="{A6E10679-E3B2-719E-719C-F84DE8C4899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1618" y="5159639"/>
            <a:ext cx="1816677" cy="136250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Picture 16" descr="A picture containing map&#10;&#10;Description automatically generated with medium confidence">
            <a:extLst>
              <a:ext uri="{FF2B5EF4-FFF2-40B4-BE49-F238E27FC236}">
                <a16:creationId xmlns:a16="http://schemas.microsoft.com/office/drawing/2014/main" id="{0CFFFFF5-452B-F02A-A167-9EA5A2E0666B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3430" y="5156181"/>
            <a:ext cx="1816677" cy="136250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7" name="Picture 26" descr="A close-up of a hand&#10;&#10;Description automatically generated">
            <a:extLst>
              <a:ext uri="{FF2B5EF4-FFF2-40B4-BE49-F238E27FC236}">
                <a16:creationId xmlns:a16="http://schemas.microsoft.com/office/drawing/2014/main" id="{259F5345-876F-B41B-A2A3-9FD7B84C447F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901380" y="5156180"/>
            <a:ext cx="1816679" cy="136250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0" name="Picture 29" descr="A close-up of a hand&#10;&#10;Description automatically generated">
            <a:extLst>
              <a:ext uri="{FF2B5EF4-FFF2-40B4-BE49-F238E27FC236}">
                <a16:creationId xmlns:a16="http://schemas.microsoft.com/office/drawing/2014/main" id="{95BAD71E-E3EC-BE9A-237B-64AECD959A48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60147" y="5148559"/>
            <a:ext cx="1816680" cy="136251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40945FF5-6382-B96C-CF38-C0D95EE2F3F1}"/>
              </a:ext>
            </a:extLst>
          </p:cNvPr>
          <p:cNvCxnSpPr>
            <a:cxnSpLocks/>
          </p:cNvCxnSpPr>
          <p:nvPr/>
        </p:nvCxnSpPr>
        <p:spPr>
          <a:xfrm>
            <a:off x="4834152" y="3218213"/>
            <a:ext cx="1572242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4948751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 vol="80000" mute="1" showWhenStopped="0">
                <p:cTn id="2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880B3D7-FFC9-7A2E-4778-7F14D571D4BA}"/>
              </a:ext>
            </a:extLst>
          </p:cNvPr>
          <p:cNvCxnSpPr>
            <a:cxnSpLocks/>
          </p:cNvCxnSpPr>
          <p:nvPr/>
        </p:nvCxnSpPr>
        <p:spPr>
          <a:xfrm>
            <a:off x="4950238" y="1782943"/>
            <a:ext cx="1572242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" name="Picture 9" descr="A picture containing hand, art&#10;&#10;Description automatically generated with medium confidence">
            <a:extLst>
              <a:ext uri="{FF2B5EF4-FFF2-40B4-BE49-F238E27FC236}">
                <a16:creationId xmlns:a16="http://schemas.microsoft.com/office/drawing/2014/main" id="{86314808-2E72-AA4C-437C-0B26CBCBEE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7029" y="339311"/>
            <a:ext cx="1813078" cy="135980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 descr="A picture containing purple, colorfulness, violet, electric blue&#10;&#10;Description automatically generated">
            <a:extLst>
              <a:ext uri="{FF2B5EF4-FFF2-40B4-BE49-F238E27FC236}">
                <a16:creationId xmlns:a16="http://schemas.microsoft.com/office/drawing/2014/main" id="{0D4FCF84-ABFC-FC88-1E42-8F55F88533E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8814" y="1932362"/>
            <a:ext cx="1813078" cy="135980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Picture 17" descr="A close-up of a hand&#10;&#10;Description automatically generated">
            <a:extLst>
              <a:ext uri="{FF2B5EF4-FFF2-40B4-BE49-F238E27FC236}">
                <a16:creationId xmlns:a16="http://schemas.microsoft.com/office/drawing/2014/main" id="{E3C436DD-DD59-88A5-36A2-A4E4B41B6BE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63654" y="1932363"/>
            <a:ext cx="1813079" cy="135980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" name="Picture 19" descr="A close-up of a hand&#10;&#10;Description automatically generated">
            <a:extLst>
              <a:ext uri="{FF2B5EF4-FFF2-40B4-BE49-F238E27FC236}">
                <a16:creationId xmlns:a16="http://schemas.microsoft.com/office/drawing/2014/main" id="{22CB5408-84FF-8DE0-2E45-73C5FD4A4AC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851874" y="339311"/>
            <a:ext cx="1813079" cy="135980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4" name="Picture 23" descr="A picture containing screenshot, hand, person, art&#10;&#10;Description automatically generated">
            <a:extLst>
              <a:ext uri="{FF2B5EF4-FFF2-40B4-BE49-F238E27FC236}">
                <a16:creationId xmlns:a16="http://schemas.microsoft.com/office/drawing/2014/main" id="{F02F3138-B81C-9A92-22D3-B09564F34ED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7032" y="1932360"/>
            <a:ext cx="1813079" cy="135980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6" name="Picture 25" descr="A close-up of a hand&#10;&#10;Description automatically generated">
            <a:extLst>
              <a:ext uri="{FF2B5EF4-FFF2-40B4-BE49-F238E27FC236}">
                <a16:creationId xmlns:a16="http://schemas.microsoft.com/office/drawing/2014/main" id="{34CBB405-011A-A055-EAC1-C9E7E2C0BD0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851873" y="1932364"/>
            <a:ext cx="1813080" cy="135981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8" name="Picture 27" descr="A picture containing jigsaw puzzle, person, hand&#10;&#10;Description automatically generated">
            <a:extLst>
              <a:ext uri="{FF2B5EF4-FFF2-40B4-BE49-F238E27FC236}">
                <a16:creationId xmlns:a16="http://schemas.microsoft.com/office/drawing/2014/main" id="{78D0270D-A4C2-EECF-966C-4342597031D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4351" y="339310"/>
            <a:ext cx="1813079" cy="135980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2" name="Picture 31" descr="A close-up of a hand&#10;&#10;Description automatically generated">
            <a:extLst>
              <a:ext uri="{FF2B5EF4-FFF2-40B4-BE49-F238E27FC236}">
                <a16:creationId xmlns:a16="http://schemas.microsoft.com/office/drawing/2014/main" id="{8B04F52A-6D4E-7428-2B20-8C6AEC2F195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63655" y="339310"/>
            <a:ext cx="1813078" cy="135980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5" name="Picture 34" descr="A picture containing colorfulness, painting, art, hand&#10;&#10;Description automatically generated">
            <a:extLst>
              <a:ext uri="{FF2B5EF4-FFF2-40B4-BE49-F238E27FC236}">
                <a16:creationId xmlns:a16="http://schemas.microsoft.com/office/drawing/2014/main" id="{9C49152B-2DC7-798C-E7FC-187D205F505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0848" y="339309"/>
            <a:ext cx="1813080" cy="135981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9" name="Picture 38" descr="A picture containing map, colorfulness, finger, hand&#10;&#10;Description automatically generated">
            <a:extLst>
              <a:ext uri="{FF2B5EF4-FFF2-40B4-BE49-F238E27FC236}">
                <a16:creationId xmlns:a16="http://schemas.microsoft.com/office/drawing/2014/main" id="{7501963B-72BC-345E-2AE8-1E0F42B3059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7268" y="339310"/>
            <a:ext cx="1813077" cy="135980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1" name="Picture 40" descr="A picture containing hand&#10;&#10;Description automatically generated with medium confidence">
            <a:extLst>
              <a:ext uri="{FF2B5EF4-FFF2-40B4-BE49-F238E27FC236}">
                <a16:creationId xmlns:a16="http://schemas.microsoft.com/office/drawing/2014/main" id="{0A584B41-2D85-2571-1804-325FC7C029D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8813" y="1932360"/>
            <a:ext cx="1813080" cy="135981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5" name="Picture 44" descr="A close-up of a hand&#10;&#10;Description automatically generated">
            <a:extLst>
              <a:ext uri="{FF2B5EF4-FFF2-40B4-BE49-F238E27FC236}">
                <a16:creationId xmlns:a16="http://schemas.microsoft.com/office/drawing/2014/main" id="{99A6456B-8927-DA11-7DB0-4521B0F1833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63647" y="339308"/>
            <a:ext cx="1813081" cy="135981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7" name="Picture 46" descr="A close-up of a hand&#10;&#10;Description automatically generated">
            <a:extLst>
              <a:ext uri="{FF2B5EF4-FFF2-40B4-BE49-F238E27FC236}">
                <a16:creationId xmlns:a16="http://schemas.microsoft.com/office/drawing/2014/main" id="{35BFAC27-2827-42A3-A53E-F3B362B7E43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63650" y="1932360"/>
            <a:ext cx="1813078" cy="135980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9" name="Picture 48" descr="A close-up of a hand&#10;&#10;Description automatically generated">
            <a:extLst>
              <a:ext uri="{FF2B5EF4-FFF2-40B4-BE49-F238E27FC236}">
                <a16:creationId xmlns:a16="http://schemas.microsoft.com/office/drawing/2014/main" id="{0C405283-F0A3-92C0-EB02-1BADDCEE2C7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851877" y="339311"/>
            <a:ext cx="1813076" cy="135980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 descr="A picture containing yellow, screenshot, hand, art&#10;&#10;Description automatically generated">
            <a:extLst>
              <a:ext uri="{FF2B5EF4-FFF2-40B4-BE49-F238E27FC236}">
                <a16:creationId xmlns:a16="http://schemas.microsoft.com/office/drawing/2014/main" id="{5252B345-C8E3-5FC1-0C68-0188C3E86399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7028" y="339309"/>
            <a:ext cx="1813079" cy="135980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 descr="A hand sticking out of a colorful background&#10;&#10;Description automatically generated with medium confidence">
            <a:extLst>
              <a:ext uri="{FF2B5EF4-FFF2-40B4-BE49-F238E27FC236}">
                <a16:creationId xmlns:a16="http://schemas.microsoft.com/office/drawing/2014/main" id="{CB0E1465-085D-6CBB-4055-BD3061F321B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8814" y="1932359"/>
            <a:ext cx="1813078" cy="135980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 descr="A picture containing aqua&#10;&#10;Description automatically generated">
            <a:extLst>
              <a:ext uri="{FF2B5EF4-FFF2-40B4-BE49-F238E27FC236}">
                <a16:creationId xmlns:a16="http://schemas.microsoft.com/office/drawing/2014/main" id="{E05A1F1F-AC15-F860-3EFE-DA259603FB71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7346" y="336684"/>
            <a:ext cx="1813078" cy="135980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Picture 13" descr="A close-up of a hand&#10;&#10;Description automatically generated">
            <a:extLst>
              <a:ext uri="{FF2B5EF4-FFF2-40B4-BE49-F238E27FC236}">
                <a16:creationId xmlns:a16="http://schemas.microsoft.com/office/drawing/2014/main" id="{A8CF7957-6527-AAF1-913A-98F30C6DD9DC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60151" y="336684"/>
            <a:ext cx="1816578" cy="136243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Picture 15" descr="A close-up of a hand&#10;&#10;Description automatically generated">
            <a:extLst>
              <a:ext uri="{FF2B5EF4-FFF2-40B4-BE49-F238E27FC236}">
                <a16:creationId xmlns:a16="http://schemas.microsoft.com/office/drawing/2014/main" id="{B1B43CD5-7132-023E-3C64-85D64BDDF318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853372" y="339308"/>
            <a:ext cx="1813082" cy="135981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9" name="Picture 18" descr="A close-up of a hand&#10;&#10;Description automatically generated">
            <a:extLst>
              <a:ext uri="{FF2B5EF4-FFF2-40B4-BE49-F238E27FC236}">
                <a16:creationId xmlns:a16="http://schemas.microsoft.com/office/drawing/2014/main" id="{DA943CCE-A006-AE96-2BBA-3EABC9D9B5FA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60150" y="1932356"/>
            <a:ext cx="1813078" cy="135980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3398C37A-57F8-E4EC-8156-5BC06E0BCB2E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1385.9659"/>
                  <p14:bmkLst>
                    <p14:bmk name="Bookmark 1" time="0"/>
                  </p14:bmkLst>
                </p14:media>
              </p:ext>
            </p:extLst>
          </p:nvPr>
        </p:nvPicPr>
        <p:blipFill>
          <a:blip r:embed="rId25"/>
          <a:stretch>
            <a:fillRect/>
          </a:stretch>
        </p:blipFill>
        <p:spPr>
          <a:xfrm>
            <a:off x="4241486" y="7299960"/>
            <a:ext cx="609600" cy="6096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8BBBCCC-2AEE-C7C1-9838-FAB1AA0F8603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3430" y="3566593"/>
            <a:ext cx="1813079" cy="135980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E64BF12-4E52-67B3-7668-44CE34997D07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5215" y="3565829"/>
            <a:ext cx="1813080" cy="135981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89DEBA2-857A-5721-DE28-563B1293B308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851871" y="3526847"/>
            <a:ext cx="1813077" cy="135980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0446384-9DFD-DDC9-0034-3221AC489ABA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60147" y="3565829"/>
            <a:ext cx="1813078" cy="135980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 descr="A picture containing map, colorfulness, art, person&#10;&#10;Description automatically generated">
            <a:extLst>
              <a:ext uri="{FF2B5EF4-FFF2-40B4-BE49-F238E27FC236}">
                <a16:creationId xmlns:a16="http://schemas.microsoft.com/office/drawing/2014/main" id="{A6E10679-E3B2-719E-719C-F84DE8C48990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1618" y="5159639"/>
            <a:ext cx="1816677" cy="136250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Picture 16" descr="A picture containing map&#10;&#10;Description automatically generated with medium confidence">
            <a:extLst>
              <a:ext uri="{FF2B5EF4-FFF2-40B4-BE49-F238E27FC236}">
                <a16:creationId xmlns:a16="http://schemas.microsoft.com/office/drawing/2014/main" id="{0CFFFFF5-452B-F02A-A167-9EA5A2E0666B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3430" y="5156181"/>
            <a:ext cx="1816677" cy="136250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7" name="Picture 26" descr="A close-up of a hand&#10;&#10;Description automatically generated">
            <a:extLst>
              <a:ext uri="{FF2B5EF4-FFF2-40B4-BE49-F238E27FC236}">
                <a16:creationId xmlns:a16="http://schemas.microsoft.com/office/drawing/2014/main" id="{259F5345-876F-B41B-A2A3-9FD7B84C447F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58346" y="5156180"/>
            <a:ext cx="1816679" cy="136250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0" name="Picture 29" descr="A close-up of a hand&#10;&#10;Description automatically generated">
            <a:extLst>
              <a:ext uri="{FF2B5EF4-FFF2-40B4-BE49-F238E27FC236}">
                <a16:creationId xmlns:a16="http://schemas.microsoft.com/office/drawing/2014/main" id="{95BAD71E-E3EC-BE9A-237B-64AECD959A48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850161" y="5156180"/>
            <a:ext cx="1816680" cy="136251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41135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5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3039" fill="hold"/>
                                            <p:tgtEl>
                                              <p:spTgt spid="2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mute="1" showWhenStopped="0">
                    <p:cTn id="7" repeatCount="indefinite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23"/>
                    </p:tgtEl>
                  </p:cMediaNode>
                </p:audio>
                <p:seq concurrent="1" nextAc="seek">
                  <p:cTn id="8" restart="whenNotActive" fill="hold" evtFilter="cancelBubble" nodeType="interactiveSeq">
                    <p:stCondLst>
                      <p:cond evt="onMediaBookmark" delay="0">
                        <p:tgtEl>
                          <p14:bmkTgt spid="23" bmkName="Bookmark 1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9" fill="hold">
                          <p:stCondLst>
                            <p:cond delay="0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1" presetClass="entr" presetSubtype="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3" presetID="1" presetClass="entr" presetSubtype="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5" presetID="1" presetClass="entr" presetSubtype="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7" presetID="1" presetClass="entr" presetSubtype="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9" presetID="1" presetClass="entr" presetSubtype="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1" presetID="1" presetClass="entr" presetSubtype="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3" presetID="1" presetClass="entr" presetSubtype="0" fill="hold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5" presetID="1" presetClass="entr" presetSubtype="0" fill="hold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7" presetID="1" presetClass="entr" presetSubtype="0" fill="hold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9" presetID="1" presetClass="entr" presetSubtype="0" fill="hold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1" presetID="1" presetClass="entr" presetSubtype="0" fill="hold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23" bmkName="Bookmark 1"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5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3039" fill="hold"/>
                                            <p:tgtEl>
                                              <p:spTgt spid="2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mute="1" showWhenStopped="0">
                    <p:cTn id="7" repeatCount="indefinite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23"/>
                    </p:tgtEl>
                  </p:cMediaNode>
                </p:audio>
              </p:childTnLst>
            </p:cTn>
          </p:par>
        </p:tnLst>
      </p:timing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yellow, screenshot, hand, art&#10;&#10;Description automatically generated">
            <a:extLst>
              <a:ext uri="{FF2B5EF4-FFF2-40B4-BE49-F238E27FC236}">
                <a16:creationId xmlns:a16="http://schemas.microsoft.com/office/drawing/2014/main" id="{5252B345-C8E3-5FC1-0C68-0188C3E863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1314" y="185376"/>
            <a:ext cx="1813079" cy="135980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 descr="A hand sticking out of a colorful background&#10;&#10;Description automatically generated with medium confidence">
            <a:extLst>
              <a:ext uri="{FF2B5EF4-FFF2-40B4-BE49-F238E27FC236}">
                <a16:creationId xmlns:a16="http://schemas.microsoft.com/office/drawing/2014/main" id="{CB0E1465-085D-6CBB-4055-BD3061F321B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3100" y="1778426"/>
            <a:ext cx="1813078" cy="135980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 descr="A picture containing person, screenshot, hand&#10;&#10;Description automatically generated">
            <a:extLst>
              <a:ext uri="{FF2B5EF4-FFF2-40B4-BE49-F238E27FC236}">
                <a16:creationId xmlns:a16="http://schemas.microsoft.com/office/drawing/2014/main" id="{06CBFFB8-1783-F911-4114-A74CA9567C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1314" y="1778423"/>
            <a:ext cx="1813079" cy="135980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 descr="A picture containing aqua&#10;&#10;Description automatically generated">
            <a:extLst>
              <a:ext uri="{FF2B5EF4-FFF2-40B4-BE49-F238E27FC236}">
                <a16:creationId xmlns:a16="http://schemas.microsoft.com/office/drawing/2014/main" id="{E05A1F1F-AC15-F860-3EFE-DA259603FB7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1632" y="182751"/>
            <a:ext cx="1813078" cy="135980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Picture 13" descr="A close-up of a hand&#10;&#10;Description automatically generated">
            <a:extLst>
              <a:ext uri="{FF2B5EF4-FFF2-40B4-BE49-F238E27FC236}">
                <a16:creationId xmlns:a16="http://schemas.microsoft.com/office/drawing/2014/main" id="{A8CF7957-6527-AAF1-913A-98F30C6DD9D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494437" y="182751"/>
            <a:ext cx="1816578" cy="136243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Picture 15" descr="A close-up of a hand&#10;&#10;Description automatically generated">
            <a:extLst>
              <a:ext uri="{FF2B5EF4-FFF2-40B4-BE49-F238E27FC236}">
                <a16:creationId xmlns:a16="http://schemas.microsoft.com/office/drawing/2014/main" id="{B1B43CD5-7132-023E-3C64-85D64BDDF31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687658" y="185375"/>
            <a:ext cx="1813082" cy="135981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9" name="Picture 18" descr="A close-up of a hand&#10;&#10;Description automatically generated">
            <a:extLst>
              <a:ext uri="{FF2B5EF4-FFF2-40B4-BE49-F238E27FC236}">
                <a16:creationId xmlns:a16="http://schemas.microsoft.com/office/drawing/2014/main" id="{DA943CCE-A006-AE96-2BBA-3EABC9D9B5F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494436" y="1778423"/>
            <a:ext cx="1813078" cy="135980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2" name="Picture 21" descr="A close-up of a hand&#10;&#10;Description automatically generated">
            <a:extLst>
              <a:ext uri="{FF2B5EF4-FFF2-40B4-BE49-F238E27FC236}">
                <a16:creationId xmlns:a16="http://schemas.microsoft.com/office/drawing/2014/main" id="{85C2648D-B739-8F07-E79E-D10AAAFA8FF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686158" y="1778423"/>
            <a:ext cx="1813080" cy="135981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3398C37A-57F8-E4EC-8156-5BC06E0BCB2E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1385.9659"/>
                  <p14:bmkLst>
                    <p14:bmk name="Bookmark 1" time="0"/>
                  </p14:bmkLst>
                </p14:media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4439790" y="336693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928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5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3039" fill="hold"/>
                                            <p:tgtEl>
                                              <p:spTgt spid="2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mute="1" showWhenStopped="0">
                    <p:cTn id="7" repeatCount="indefinite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23"/>
                    </p:tgtEl>
                  </p:cMediaNode>
                </p:audio>
                <p:seq concurrent="1" nextAc="seek">
                  <p:cTn id="8" restart="whenNotActive" fill="hold" evtFilter="cancelBubble" nodeType="interactiveSeq">
                    <p:stCondLst>
                      <p:cond evt="onMediaBookmark" delay="0">
                        <p:tgtEl>
                          <p14:bmkTgt spid="23" bmkName="Bookmark 1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9" fill="hold">
                          <p:stCondLst>
                            <p:cond delay="0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1" presetClass="entr" presetSubtype="0" fill="hold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3" presetID="1" presetClass="entr" presetSubtype="0" fill="hold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5" presetID="1" presetClass="entr" presetSubtype="0" fill="hold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7" presetID="1" presetClass="entr" presetSubtype="0" fill="hold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9" presetID="1" presetClass="entr" presetSubtype="0" fill="hold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1" presetID="1" presetClass="entr" presetSubtype="0" fill="hold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3" presetID="1" presetClass="entr" presetSubtype="0" fill="hold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23" bmkName="Bookmark 1"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5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3039" fill="hold"/>
                                            <p:tgtEl>
                                              <p:spTgt spid="2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mute="1" showWhenStopped="0">
                    <p:cTn id="7" repeatCount="indefinite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23"/>
                    </p:tgtEl>
                  </p:cMediaNode>
                </p:audio>
              </p:childTnLst>
            </p:cTn>
          </p:par>
        </p:tnLst>
      </p:timing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line, diagram, text, plot&#10;&#10;Description automatically generated">
            <a:extLst>
              <a:ext uri="{FF2B5EF4-FFF2-40B4-BE49-F238E27FC236}">
                <a16:creationId xmlns:a16="http://schemas.microsoft.com/office/drawing/2014/main" id="{84F01A78-3B78-ABFB-A712-C98BB7A3F0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612" y="2385061"/>
            <a:ext cx="4120354" cy="3296284"/>
          </a:xfrm>
          <a:ln>
            <a:solidFill>
              <a:schemeClr val="tx1"/>
            </a:solidFill>
          </a:ln>
        </p:spPr>
      </p:pic>
      <p:pic>
        <p:nvPicPr>
          <p:cNvPr id="7" name="Picture 6" descr="A picture containing line, diagram, plot&#10;&#10;Description automatically generated">
            <a:extLst>
              <a:ext uri="{FF2B5EF4-FFF2-40B4-BE49-F238E27FC236}">
                <a16:creationId xmlns:a16="http://schemas.microsoft.com/office/drawing/2014/main" id="{E4E27268-11BE-F657-485F-4245C429FE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2844" y="2385060"/>
            <a:ext cx="4120355" cy="329628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795220B-A7FA-0375-A494-FE7400FE3250}"/>
              </a:ext>
            </a:extLst>
          </p:cNvPr>
          <p:cNvSpPr txBox="1"/>
          <p:nvPr/>
        </p:nvSpPr>
        <p:spPr>
          <a:xfrm>
            <a:off x="1207307" y="5836920"/>
            <a:ext cx="3998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Faces performance on dorsal right hands</a:t>
            </a:r>
            <a:endParaRPr lang="en-IL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A763D6-3A78-3774-0295-B75D94CF48B5}"/>
              </a:ext>
            </a:extLst>
          </p:cNvPr>
          <p:cNvSpPr txBox="1"/>
          <p:nvPr/>
        </p:nvSpPr>
        <p:spPr>
          <a:xfrm>
            <a:off x="6753160" y="5836920"/>
            <a:ext cx="3376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Faces performance on both hands</a:t>
            </a:r>
            <a:endParaRPr lang="en-IL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F7FA3C5-5CD6-188B-9228-2AAB78953E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Before and after Hands processing</a:t>
            </a:r>
            <a:endParaRPr lang="en-IL" dirty="0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2E4E24F-4FC7-FFD9-7C1C-21D3A3556395}"/>
              </a:ext>
            </a:extLst>
          </p:cNvPr>
          <p:cNvCxnSpPr/>
          <p:nvPr/>
        </p:nvCxnSpPr>
        <p:spPr>
          <a:xfrm>
            <a:off x="1340254" y="1905000"/>
            <a:ext cx="977093" cy="117475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44331E07-2F78-6DCF-ABA5-883216B11F7A}"/>
              </a:ext>
            </a:extLst>
          </p:cNvPr>
          <p:cNvSpPr txBox="1"/>
          <p:nvPr/>
        </p:nvSpPr>
        <p:spPr>
          <a:xfrm>
            <a:off x="463550" y="1535668"/>
            <a:ext cx="1914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White background</a:t>
            </a:r>
            <a:endParaRPr lang="en-IL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A03E488-CD74-A18F-946C-08AE0D01275A}"/>
              </a:ext>
            </a:extLst>
          </p:cNvPr>
          <p:cNvCxnSpPr>
            <a:cxnSpLocks/>
          </p:cNvCxnSpPr>
          <p:nvPr/>
        </p:nvCxnSpPr>
        <p:spPr>
          <a:xfrm flipH="1" flipV="1">
            <a:off x="3568700" y="3931602"/>
            <a:ext cx="570385" cy="77954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F9FD7CA-C163-1DA2-340A-4941F12FB01A}"/>
              </a:ext>
            </a:extLst>
          </p:cNvPr>
          <p:cNvSpPr txBox="1"/>
          <p:nvPr/>
        </p:nvSpPr>
        <p:spPr>
          <a:xfrm>
            <a:off x="3098800" y="4625975"/>
            <a:ext cx="2080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random background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6573508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B1851F-59A2-9530-1BE2-159CA21F6B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F3FA32-DC6B-3644-88B5-CAC781CD3A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But how do we “isolate” exposure to stimuli from specific domain?</a:t>
            </a: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One option – simulating by DCNNs</a:t>
            </a:r>
            <a:br>
              <a:rPr lang="en-US" dirty="0"/>
            </a:br>
            <a:endParaRPr lang="en-US" dirty="0"/>
          </a:p>
          <a:p>
            <a:pPr lvl="1"/>
            <a:endParaRPr lang="en-US" dirty="0"/>
          </a:p>
          <a:p>
            <a:endParaRPr lang="en-IL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7FFFFA-A362-23DC-A7BC-5D0336AD9FEE}"/>
              </a:ext>
            </a:extLst>
          </p:cNvPr>
          <p:cNvSpPr txBox="1"/>
          <p:nvPr/>
        </p:nvSpPr>
        <p:spPr>
          <a:xfrm>
            <a:off x="7370545" y="6260425"/>
            <a:ext cx="4487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Yovel</a:t>
            </a:r>
            <a:r>
              <a:rPr lang="en-US" dirty="0"/>
              <a:t> G., </a:t>
            </a:r>
            <a:r>
              <a:rPr lang="en-US" dirty="0" err="1"/>
              <a:t>Grosbard</a:t>
            </a:r>
            <a:r>
              <a:rPr lang="en-US" dirty="0"/>
              <a:t> I. &amp; </a:t>
            </a:r>
            <a:r>
              <a:rPr lang="en-US" dirty="0" err="1"/>
              <a:t>Abudarham</a:t>
            </a:r>
            <a:r>
              <a:rPr lang="en-US" dirty="0"/>
              <a:t> N., 2022</a:t>
            </a:r>
            <a:endParaRPr lang="en-IL" dirty="0"/>
          </a:p>
        </p:txBody>
      </p:sp>
      <p:pic>
        <p:nvPicPr>
          <p:cNvPr id="5" name="Content Placeholder 8">
            <a:extLst>
              <a:ext uri="{FF2B5EF4-FFF2-40B4-BE49-F238E27FC236}">
                <a16:creationId xmlns:a16="http://schemas.microsoft.com/office/drawing/2014/main" id="{DFC996B9-2160-19F2-813D-68E2CA3F5C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6446" y="2934311"/>
            <a:ext cx="6044099" cy="3771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497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B1928A-A20E-8D81-69EA-DC95F3918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 1 – methods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A7C42C-70FB-8115-C6E3-BE3426D71A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0660"/>
            <a:ext cx="10515600" cy="470630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Experiment 1.1:</a:t>
            </a:r>
          </a:p>
          <a:p>
            <a:pPr lvl="1"/>
            <a:r>
              <a:rPr lang="en-US" dirty="0"/>
              <a:t> 3 DCNNs were trained with Resnet50 architecture on dataset 3 domains</a:t>
            </a:r>
          </a:p>
          <a:p>
            <a:pPr lvl="2"/>
            <a:r>
              <a:rPr lang="en-US" dirty="0"/>
              <a:t>Faces</a:t>
            </a:r>
          </a:p>
          <a:p>
            <a:pPr lvl="2"/>
            <a:r>
              <a:rPr lang="en-US" dirty="0"/>
              <a:t>Objects</a:t>
            </a:r>
          </a:p>
          <a:p>
            <a:pPr lvl="2"/>
            <a:r>
              <a:rPr lang="en-US" dirty="0"/>
              <a:t>Hands both</a:t>
            </a:r>
          </a:p>
          <a:p>
            <a:pPr marL="914400" lvl="2" indent="0">
              <a:buNone/>
            </a:pPr>
            <a:endParaRPr lang="en-US" dirty="0"/>
          </a:p>
          <a:p>
            <a:pPr lvl="1"/>
            <a:r>
              <a:rPr lang="en-US" dirty="0"/>
              <a:t>Each dataset contained 100 identities with 100 images per class.</a:t>
            </a: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To test performance on the same/different classification task:  2400 pairs of same/different pairs were randomly sampled from the validation set (equal number of same and different)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The 2400 pairs where split into 30 batches, each contained same number of same and different.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20299032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B1928A-A20E-8D81-69EA-DC95F3918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 1 – methods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A7C42C-70FB-8115-C6E3-BE3426D71A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0660"/>
            <a:ext cx="10515600" cy="4706303"/>
          </a:xfrm>
        </p:spPr>
        <p:txBody>
          <a:bodyPr>
            <a:normAutofit/>
          </a:bodyPr>
          <a:lstStyle/>
          <a:p>
            <a:r>
              <a:rPr lang="en-US" dirty="0"/>
              <a:t>Experiment 1.1:</a:t>
            </a:r>
          </a:p>
          <a:p>
            <a:pPr lvl="1"/>
            <a:r>
              <a:rPr lang="en-US" dirty="0"/>
              <a:t>For each batch, I  tested the performance of each CNN in upright vs. inverted configuration, and calculated ROC and AUC.</a:t>
            </a: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Finally, I calculated the mean and std of AUCs of all batches</a:t>
            </a:r>
          </a:p>
        </p:txBody>
      </p:sp>
    </p:spTree>
    <p:extLst>
      <p:ext uri="{BB962C8B-B14F-4D97-AF65-F5344CB8AC3E}">
        <p14:creationId xmlns:p14="http://schemas.microsoft.com/office/powerpoint/2010/main" val="41313320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6A30D1A-76EA-2BC5-A43B-A7F9C2E36006}"/>
              </a:ext>
            </a:extLst>
          </p:cNvPr>
          <p:cNvSpPr/>
          <p:nvPr/>
        </p:nvSpPr>
        <p:spPr>
          <a:xfrm>
            <a:off x="8636968" y="3025342"/>
            <a:ext cx="2238042" cy="149629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ysClr val="windowText" lastClr="000000"/>
                </a:solidFill>
              </a:rPr>
              <a:t>Upright</a:t>
            </a:r>
          </a:p>
          <a:p>
            <a:pPr algn="ctr"/>
            <a:r>
              <a:rPr lang="en-US" sz="1600" dirty="0">
                <a:solidFill>
                  <a:sysClr val="windowText" lastClr="000000"/>
                </a:solidFill>
              </a:rPr>
              <a:t>Inverted  </a:t>
            </a:r>
            <a:endParaRPr lang="en-IL" sz="1600" dirty="0">
              <a:solidFill>
                <a:sysClr val="windowText" lastClr="000000"/>
              </a:solidFill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15E96FC-857D-6FE9-B982-7DC0B33BBA19}"/>
              </a:ext>
            </a:extLst>
          </p:cNvPr>
          <p:cNvCxnSpPr/>
          <p:nvPr/>
        </p:nvCxnSpPr>
        <p:spPr>
          <a:xfrm>
            <a:off x="10252065" y="3925888"/>
            <a:ext cx="326115" cy="0"/>
          </a:xfrm>
          <a:prstGeom prst="line">
            <a:avLst/>
          </a:prstGeom>
          <a:ln w="28575">
            <a:solidFill>
              <a:srgbClr val="BE45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0C1092B-D158-BBD8-E0F1-51B4A9BF816D}"/>
              </a:ext>
            </a:extLst>
          </p:cNvPr>
          <p:cNvCxnSpPr/>
          <p:nvPr/>
        </p:nvCxnSpPr>
        <p:spPr>
          <a:xfrm>
            <a:off x="10245715" y="3657534"/>
            <a:ext cx="326115" cy="0"/>
          </a:xfrm>
          <a:prstGeom prst="line">
            <a:avLst/>
          </a:prstGeom>
          <a:ln w="28575">
            <a:solidFill>
              <a:srgbClr val="5377E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17B1928A-A20E-8D81-69EA-DC95F3918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 1.1 – results</a:t>
            </a:r>
            <a:endParaRPr lang="en-IL" dirty="0"/>
          </a:p>
        </p:txBody>
      </p:sp>
      <p:pic>
        <p:nvPicPr>
          <p:cNvPr id="5" name="Content Placeholder 4" descr="A picture containing diagram, line, plot&#10;&#10;Description automatically generated">
            <a:extLst>
              <a:ext uri="{FF2B5EF4-FFF2-40B4-BE49-F238E27FC236}">
                <a16:creationId xmlns:a16="http://schemas.microsoft.com/office/drawing/2014/main" id="{E5A772BF-40CE-22CD-4389-9C531D183F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3680" y="1447070"/>
            <a:ext cx="6515100" cy="5212080"/>
          </a:xfrm>
        </p:spPr>
      </p:pic>
    </p:spTree>
    <p:extLst>
      <p:ext uri="{BB962C8B-B14F-4D97-AF65-F5344CB8AC3E}">
        <p14:creationId xmlns:p14="http://schemas.microsoft.com/office/powerpoint/2010/main" val="24862017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B1928A-A20E-8D81-69EA-DC95F3918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 1.2 – methods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A7C42C-70FB-8115-C6E3-BE3426D71A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0660"/>
            <a:ext cx="10515600" cy="4706303"/>
          </a:xfrm>
        </p:spPr>
        <p:txBody>
          <a:bodyPr>
            <a:normAutofit/>
          </a:bodyPr>
          <a:lstStyle/>
          <a:p>
            <a:r>
              <a:rPr lang="en-US" dirty="0"/>
              <a:t>Experiment 1.2:</a:t>
            </a:r>
          </a:p>
          <a:p>
            <a:pPr lvl="1"/>
            <a:r>
              <a:rPr lang="en-US" dirty="0"/>
              <a:t> 2 DCNNs were trained with Resnet50 architecture on dataset from 2 domains of the </a:t>
            </a:r>
            <a:r>
              <a:rPr lang="en-US" b="1" dirty="0"/>
              <a:t>same individuals:</a:t>
            </a:r>
          </a:p>
          <a:p>
            <a:pPr lvl="2"/>
            <a:r>
              <a:rPr lang="en-US" dirty="0"/>
              <a:t>Hands both</a:t>
            </a:r>
          </a:p>
          <a:p>
            <a:pPr lvl="2"/>
            <a:r>
              <a:rPr lang="en-US" dirty="0"/>
              <a:t>Dorsal Right hands</a:t>
            </a: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Each dataset contained 50 identities with 100 images per class.</a:t>
            </a: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Rest of the methods are like experiment 1.1</a:t>
            </a: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I hypothesized that, in addition to inversion effect for same domain, “Hands both” net will also be good in classifying “dorsal right hands”.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33690081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F57BB50-474D-5DB2-D798-0CA8E7CFA9E7}"/>
              </a:ext>
            </a:extLst>
          </p:cNvPr>
          <p:cNvSpPr/>
          <p:nvPr/>
        </p:nvSpPr>
        <p:spPr>
          <a:xfrm>
            <a:off x="8236918" y="2999942"/>
            <a:ext cx="2238042" cy="149629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ysClr val="windowText" lastClr="000000"/>
                </a:solidFill>
              </a:rPr>
              <a:t>Upright</a:t>
            </a:r>
          </a:p>
          <a:p>
            <a:pPr algn="ctr"/>
            <a:r>
              <a:rPr lang="en-US" sz="1600" dirty="0">
                <a:solidFill>
                  <a:sysClr val="windowText" lastClr="000000"/>
                </a:solidFill>
              </a:rPr>
              <a:t>Inverted  </a:t>
            </a:r>
            <a:endParaRPr lang="en-IL" sz="1600" dirty="0">
              <a:solidFill>
                <a:sysClr val="windowText" lastClr="000000"/>
              </a:solidFill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EFE9016-00D0-7FBE-5B8C-D0C8AC3D887C}"/>
              </a:ext>
            </a:extLst>
          </p:cNvPr>
          <p:cNvCxnSpPr/>
          <p:nvPr/>
        </p:nvCxnSpPr>
        <p:spPr>
          <a:xfrm>
            <a:off x="9852015" y="3900488"/>
            <a:ext cx="326115" cy="0"/>
          </a:xfrm>
          <a:prstGeom prst="line">
            <a:avLst/>
          </a:prstGeom>
          <a:ln w="28575">
            <a:solidFill>
              <a:srgbClr val="BE45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2394F5D-680A-C1D8-5BDF-DDCC9F2E3ED9}"/>
              </a:ext>
            </a:extLst>
          </p:cNvPr>
          <p:cNvCxnSpPr/>
          <p:nvPr/>
        </p:nvCxnSpPr>
        <p:spPr>
          <a:xfrm>
            <a:off x="9845665" y="3632134"/>
            <a:ext cx="326115" cy="0"/>
          </a:xfrm>
          <a:prstGeom prst="line">
            <a:avLst/>
          </a:prstGeom>
          <a:ln w="28575">
            <a:solidFill>
              <a:srgbClr val="5377E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17B1928A-A20E-8D81-69EA-DC95F3918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 1.2 – results</a:t>
            </a:r>
            <a:endParaRPr lang="en-IL" dirty="0"/>
          </a:p>
        </p:txBody>
      </p:sp>
      <p:pic>
        <p:nvPicPr>
          <p:cNvPr id="5" name="Content Placeholder 4" descr="A picture containing diagram, line, text&#10;&#10;Description automatically generated">
            <a:extLst>
              <a:ext uri="{FF2B5EF4-FFF2-40B4-BE49-F238E27FC236}">
                <a16:creationId xmlns:a16="http://schemas.microsoft.com/office/drawing/2014/main" id="{B9190CFB-F471-CD12-A951-85BE329F68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953" y="1551304"/>
            <a:ext cx="6033293" cy="4826635"/>
          </a:xfr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0CE9DD6-ED43-A243-A384-263BB5EB1497}"/>
              </a:ext>
            </a:extLst>
          </p:cNvPr>
          <p:cNvCxnSpPr>
            <a:cxnSpLocks/>
          </p:cNvCxnSpPr>
          <p:nvPr/>
        </p:nvCxnSpPr>
        <p:spPr>
          <a:xfrm>
            <a:off x="1686304" y="5241786"/>
            <a:ext cx="105764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DDCA63A-948C-4D81-523F-054560C0F238}"/>
              </a:ext>
            </a:extLst>
          </p:cNvPr>
          <p:cNvSpPr txBox="1"/>
          <p:nvPr/>
        </p:nvSpPr>
        <p:spPr>
          <a:xfrm>
            <a:off x="246140" y="4784753"/>
            <a:ext cx="177439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Both Hands CNN</a:t>
            </a:r>
          </a:p>
          <a:p>
            <a:r>
              <a:rPr lang="en-US" dirty="0"/>
              <a:t>Tested on </a:t>
            </a:r>
          </a:p>
          <a:p>
            <a:r>
              <a:rPr lang="en-US" dirty="0"/>
              <a:t>Dorsal right pairs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20750949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B1928A-A20E-8D81-69EA-DC95F3918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 1 – Discussion</a:t>
            </a:r>
            <a:endParaRPr lang="en-IL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94BAC3-45C8-64CD-6DE2-69EE71D6ED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Inversion effect in objects was not strong</a:t>
            </a:r>
            <a:br>
              <a:rPr lang="en-US" dirty="0"/>
            </a:br>
            <a:endParaRPr lang="en-US" dirty="0"/>
          </a:p>
          <a:p>
            <a:r>
              <a:rPr lang="en-US" dirty="0"/>
              <a:t>The importance of choosing the right dataset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72837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A1F92-BC97-3590-0F1D-83CD67790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Experiment 2 - Finetuning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09B0CB-C325-C75D-C114-12A8A3B1C9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364675337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A1F92-BC97-3590-0F1D-83CD67790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Experiment 2 - Methods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09B0CB-C325-C75D-C114-12A8A3B1C9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0718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Two models were trained with Resnet50 architecture- </a:t>
            </a:r>
          </a:p>
          <a:p>
            <a:pPr lvl="1"/>
            <a:r>
              <a:rPr lang="en-US" dirty="0"/>
              <a:t>One model trained on faces</a:t>
            </a:r>
          </a:p>
          <a:p>
            <a:pPr lvl="1"/>
            <a:r>
              <a:rPr lang="en-US" dirty="0"/>
              <a:t>The other one trained on objects</a:t>
            </a:r>
            <a:br>
              <a:rPr lang="en-US" dirty="0"/>
            </a:br>
            <a:endParaRPr lang="en-US" dirty="0"/>
          </a:p>
          <a:p>
            <a:r>
              <a:rPr lang="en-US" dirty="0"/>
              <a:t>I chose 7 different layers across the net and created 7 different </a:t>
            </a:r>
            <a:br>
              <a:rPr lang="en-US" dirty="0"/>
            </a:br>
            <a:r>
              <a:rPr lang="en-US" dirty="0"/>
              <a:t>fine-tuned networks for each pre-trained DCNN, by updating the weights of a different number of layers, starting with the top layer and freezing all other layers and then fine-tuning additional layers one by one up to the first layer. 	</a:t>
            </a:r>
          </a:p>
        </p:txBody>
      </p:sp>
      <p:pic>
        <p:nvPicPr>
          <p:cNvPr id="5" name="Picture 4" descr="A picture containing text, screenshot, colorfulness, graphic design&#10;&#10;Description automatically generated">
            <a:extLst>
              <a:ext uri="{FF2B5EF4-FFF2-40B4-BE49-F238E27FC236}">
                <a16:creationId xmlns:a16="http://schemas.microsoft.com/office/drawing/2014/main" id="{DC48F799-652C-3794-DB52-AA36F921F9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4580" y="4933051"/>
            <a:ext cx="5448300" cy="175513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B04ED75-6ECC-E684-03E8-862505406BCF}"/>
              </a:ext>
            </a:extLst>
          </p:cNvPr>
          <p:cNvSpPr txBox="1"/>
          <p:nvPr/>
        </p:nvSpPr>
        <p:spPr>
          <a:xfrm>
            <a:off x="967740" y="5516880"/>
            <a:ext cx="3688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AUCs were calculated similarly to experiment 1 </a:t>
            </a:r>
          </a:p>
        </p:txBody>
      </p:sp>
    </p:spTree>
    <p:extLst>
      <p:ext uri="{BB962C8B-B14F-4D97-AF65-F5344CB8AC3E}">
        <p14:creationId xmlns:p14="http://schemas.microsoft.com/office/powerpoint/2010/main" val="2305600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A1F92-BC97-3590-0F1D-83CD67790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 2 – results</a:t>
            </a:r>
            <a:endParaRPr lang="en-IL" dirty="0"/>
          </a:p>
        </p:txBody>
      </p:sp>
      <p:pic>
        <p:nvPicPr>
          <p:cNvPr id="5" name="Content Placeholder 4" descr="A picture containing text, screenshot, parallel, diagram&#10;&#10;Description automatically generated">
            <a:extLst>
              <a:ext uri="{FF2B5EF4-FFF2-40B4-BE49-F238E27FC236}">
                <a16:creationId xmlns:a16="http://schemas.microsoft.com/office/drawing/2014/main" id="{F237D70D-628B-A0D4-A022-D8649EEB81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1747" y="1690688"/>
            <a:ext cx="6259829" cy="4694872"/>
          </a:xfrm>
        </p:spPr>
      </p:pic>
    </p:spTree>
    <p:extLst>
      <p:ext uri="{BB962C8B-B14F-4D97-AF65-F5344CB8AC3E}">
        <p14:creationId xmlns:p14="http://schemas.microsoft.com/office/powerpoint/2010/main" val="349763504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C7E94A8-BFD9-3907-3095-E156043F5F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1660" y="3327638"/>
            <a:ext cx="5440680" cy="326136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88A1F92-BC97-3590-0F1D-83CD67790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 2 – discussion</a:t>
            </a:r>
            <a:endParaRPr lang="en-IL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A44F43-69DE-E5F1-92FE-BCBCA18C50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Results show that learning features of faces doesn’t generalize to other human organs.</a:t>
            </a:r>
            <a:br>
              <a:rPr lang="en-US" dirty="0"/>
            </a:br>
            <a:endParaRPr lang="en-US" dirty="0"/>
          </a:p>
          <a:p>
            <a:r>
              <a:rPr lang="en-US" dirty="0"/>
              <a:t>Interestingly, results are similar to </a:t>
            </a:r>
            <a:r>
              <a:rPr lang="en-US" dirty="0" err="1"/>
              <a:t>Yovel</a:t>
            </a:r>
            <a:r>
              <a:rPr lang="en-US" dirty="0"/>
              <a:t> et al.’s experiment in a way that towards the end there’s a</a:t>
            </a:r>
            <a:br>
              <a:rPr lang="en-US" dirty="0"/>
            </a:br>
            <a:r>
              <a:rPr lang="en-US" dirty="0"/>
              <a:t>benefit to object.</a:t>
            </a:r>
          </a:p>
        </p:txBody>
      </p:sp>
    </p:spTree>
    <p:extLst>
      <p:ext uri="{BB962C8B-B14F-4D97-AF65-F5344CB8AC3E}">
        <p14:creationId xmlns:p14="http://schemas.microsoft.com/office/powerpoint/2010/main" val="2029264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B1851F-59A2-9530-1BE2-159CA21F6B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F3FA32-DC6B-3644-88B5-CAC781CD3A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endParaRPr lang="en-US" dirty="0"/>
          </a:p>
          <a:p>
            <a:pPr lvl="1"/>
            <a:r>
              <a:rPr lang="en-US" dirty="0"/>
              <a:t>Two categories of recognition: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Individual-level:  faces, individual birds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Subordinate-level: objects, bird species</a:t>
            </a:r>
          </a:p>
          <a:p>
            <a:pPr marL="914400" lvl="2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So why hands?	</a:t>
            </a:r>
          </a:p>
          <a:p>
            <a:pPr lvl="1"/>
            <a:r>
              <a:rPr lang="en-US" dirty="0"/>
              <a:t>Individual-level</a:t>
            </a:r>
          </a:p>
          <a:p>
            <a:pPr lvl="1"/>
            <a:r>
              <a:rPr lang="en-US" dirty="0"/>
              <a:t>T-shape stimuli</a:t>
            </a:r>
          </a:p>
          <a:p>
            <a:pPr lvl="1"/>
            <a:r>
              <a:rPr lang="en-US" dirty="0"/>
              <a:t>Source of variance between identities</a:t>
            </a:r>
            <a:br>
              <a:rPr lang="en-US" dirty="0"/>
            </a:b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830139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FE392-8003-B990-DE07-4B3E285A6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Acknowledgment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8C5A43-9945-D443-12BE-3E24488282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Thanks to </a:t>
            </a:r>
            <a:r>
              <a:rPr lang="en-US" dirty="0" err="1"/>
              <a:t>Idan</a:t>
            </a:r>
            <a:r>
              <a:rPr lang="en-US" dirty="0"/>
              <a:t> </a:t>
            </a:r>
            <a:r>
              <a:rPr lang="en-US" dirty="0" err="1"/>
              <a:t>Grosbard</a:t>
            </a:r>
            <a:r>
              <a:rPr lang="en-US" dirty="0"/>
              <a:t> from </a:t>
            </a:r>
            <a:r>
              <a:rPr lang="en-US" dirty="0" err="1"/>
              <a:t>Galit’s</a:t>
            </a:r>
            <a:r>
              <a:rPr lang="en-US" dirty="0"/>
              <a:t> lab for writing the training infrastructure and representation extraction code.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251005539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A403C8-077E-7293-9089-46DF9BD18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1C100A-A818-7F92-93E4-DE0EBF8659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7826667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B1851F-59A2-9530-1BE2-159CA21F6B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F3FA32-DC6B-3644-88B5-CAC781CD3A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1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lvl="1"/>
            <a:r>
              <a:rPr lang="en-US" b="1" dirty="0"/>
              <a:t>Experiment 1: Inversion effect in DCNNS</a:t>
            </a:r>
          </a:p>
          <a:p>
            <a:pPr lvl="2"/>
            <a:r>
              <a:rPr lang="en-US" dirty="0"/>
              <a:t>Research hypothesis:</a:t>
            </a:r>
            <a:br>
              <a:rPr lang="en-US" dirty="0"/>
            </a:br>
            <a:r>
              <a:rPr lang="en-US" dirty="0"/>
              <a:t>Inversion effect will be reproduced also for hands, and faces will not be better in recognizing hands than recognizing other domains</a:t>
            </a:r>
            <a:br>
              <a:rPr lang="en-US" dirty="0"/>
            </a:br>
            <a:endParaRPr lang="en-US" dirty="0"/>
          </a:p>
          <a:p>
            <a:pPr lvl="1"/>
            <a:r>
              <a:rPr lang="en-US" b="1" dirty="0"/>
              <a:t>Experiment 2: Finetuning</a:t>
            </a:r>
          </a:p>
          <a:p>
            <a:pPr lvl="2"/>
            <a:r>
              <a:rPr lang="en-US" dirty="0"/>
              <a:t>Research hypothesis:</a:t>
            </a:r>
            <a:br>
              <a:rPr lang="en-US" dirty="0"/>
            </a:br>
            <a:r>
              <a:rPr lang="en-US" dirty="0"/>
              <a:t>When fine-tuning models trained on objects or faces for hands domain, faces model will not outperform objects model.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6711784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D3712C-D9F6-4E48-3985-290B1BDD4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Experiment 1 – Inversion effect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13956143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0C5E54-BF2D-954A-39BB-C48FFDB9F1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Measuring</a:t>
            </a:r>
            <a:r>
              <a:rPr lang="he-IL" dirty="0"/>
              <a:t> </a:t>
            </a:r>
            <a:r>
              <a:rPr lang="en-US" dirty="0"/>
              <a:t> Inversion effect 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9E2A32-338C-8CCC-87CF-0A762B172B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31426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0C5E54-BF2D-954A-39BB-C48FFDB9F1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Measuring</a:t>
            </a:r>
            <a:r>
              <a:rPr lang="he-IL" dirty="0"/>
              <a:t> </a:t>
            </a:r>
            <a:r>
              <a:rPr lang="en-US" dirty="0"/>
              <a:t> Inversion effect 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9E2A32-338C-8CCC-87CF-0A762B172B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ROC curve - 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true positive rate (TPR) against false positive rate (FPR)</a:t>
            </a:r>
          </a:p>
          <a:p>
            <a:pPr marL="457200" lvl="1" indent="0">
              <a:buNone/>
            </a:pPr>
            <a:endParaRPr lang="en-US" dirty="0"/>
          </a:p>
          <a:p>
            <a:pPr lvl="1">
              <a:buFont typeface="Courier New" panose="02070309020205020404" pitchFamily="49" charset="0"/>
              <a:buChar char="o"/>
            </a:pPr>
            <a:endParaRPr lang="en-US" dirty="0"/>
          </a:p>
          <a:p>
            <a:endParaRPr lang="en-IL" dirty="0"/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62EC470D-8AE7-99BA-89A7-0669E69E0B70}"/>
              </a:ext>
            </a:extLst>
          </p:cNvPr>
          <p:cNvGrpSpPr/>
          <p:nvPr/>
        </p:nvGrpSpPr>
        <p:grpSpPr>
          <a:xfrm>
            <a:off x="7749952" y="2903220"/>
            <a:ext cx="3419682" cy="2970678"/>
            <a:chOff x="7749952" y="2903220"/>
            <a:chExt cx="3419682" cy="2970678"/>
          </a:xfrm>
        </p:grpSpPr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EF1BB193-DA45-7E80-886B-A904834032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12162" y="3314342"/>
              <a:ext cx="0" cy="233889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>
              <a:extLst>
                <a:ext uri="{FF2B5EF4-FFF2-40B4-BE49-F238E27FC236}">
                  <a16:creationId xmlns:a16="http://schemas.microsoft.com/office/drawing/2014/main" id="{CF0A911B-AA48-1F18-9983-C9D6EE55F63A}"/>
                </a:ext>
              </a:extLst>
            </p:cNvPr>
            <p:cNvCxnSpPr>
              <a:cxnSpLocks/>
            </p:cNvCxnSpPr>
            <p:nvPr/>
          </p:nvCxnSpPr>
          <p:spPr>
            <a:xfrm>
              <a:off x="8112162" y="5653238"/>
              <a:ext cx="242800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D97C3B26-78DD-59BA-5151-0A017714B1BB}"/>
                </a:ext>
              </a:extLst>
            </p:cNvPr>
            <p:cNvSpPr/>
            <p:nvPr/>
          </p:nvSpPr>
          <p:spPr>
            <a:xfrm>
              <a:off x="8273356" y="5485975"/>
              <a:ext cx="72536" cy="9557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78DEEB53-D628-DDE5-783A-7E7FC79F3520}"/>
                </a:ext>
              </a:extLst>
            </p:cNvPr>
            <p:cNvSpPr/>
            <p:nvPr/>
          </p:nvSpPr>
          <p:spPr>
            <a:xfrm>
              <a:off x="8434548" y="5485975"/>
              <a:ext cx="72536" cy="9557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992F48FE-B368-B27A-E363-AB9717E678D7}"/>
                </a:ext>
              </a:extLst>
            </p:cNvPr>
            <p:cNvSpPr/>
            <p:nvPr/>
          </p:nvSpPr>
          <p:spPr>
            <a:xfrm>
              <a:off x="8692474" y="5490192"/>
              <a:ext cx="72536" cy="9557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3D0E095F-8004-48D3-C1DE-0A9937B8E846}"/>
                </a:ext>
              </a:extLst>
            </p:cNvPr>
            <p:cNvSpPr/>
            <p:nvPr/>
          </p:nvSpPr>
          <p:spPr>
            <a:xfrm>
              <a:off x="9737885" y="5469557"/>
              <a:ext cx="72536" cy="9557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7DBE804D-7F5A-5664-F6BD-BEB4D6C929F8}"/>
                </a:ext>
              </a:extLst>
            </p:cNvPr>
            <p:cNvGrpSpPr/>
            <p:nvPr/>
          </p:nvGrpSpPr>
          <p:grpSpPr>
            <a:xfrm rot="10800000">
              <a:off x="8970531" y="4233281"/>
              <a:ext cx="1539422" cy="99793"/>
              <a:chOff x="8918573" y="1239139"/>
              <a:chExt cx="970284" cy="56354"/>
            </a:xfrm>
            <a:solidFill>
              <a:schemeClr val="accent2"/>
            </a:solidFill>
          </p:grpSpPr>
          <p:sp>
            <p:nvSpPr>
              <p:cNvPr id="106" name="Oval 105">
                <a:extLst>
                  <a:ext uri="{FF2B5EF4-FFF2-40B4-BE49-F238E27FC236}">
                    <a16:creationId xmlns:a16="http://schemas.microsoft.com/office/drawing/2014/main" id="{FE547B73-D70F-2566-D6D7-FC22B6BF9D25}"/>
                  </a:ext>
                </a:extLst>
              </p:cNvPr>
              <p:cNvSpPr/>
              <p:nvPr/>
            </p:nvSpPr>
            <p:spPr>
              <a:xfrm>
                <a:off x="8918573" y="1239139"/>
                <a:ext cx="45719" cy="53973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/>
              </a:p>
            </p:txBody>
          </p:sp>
          <p:sp>
            <p:nvSpPr>
              <p:cNvPr id="107" name="Oval 106">
                <a:extLst>
                  <a:ext uri="{FF2B5EF4-FFF2-40B4-BE49-F238E27FC236}">
                    <a16:creationId xmlns:a16="http://schemas.microsoft.com/office/drawing/2014/main" id="{9178D130-B767-8FDC-519C-5DEF761C1F64}"/>
                  </a:ext>
                </a:extLst>
              </p:cNvPr>
              <p:cNvSpPr/>
              <p:nvPr/>
            </p:nvSpPr>
            <p:spPr>
              <a:xfrm>
                <a:off x="9020171" y="1239139"/>
                <a:ext cx="45719" cy="53973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/>
              </a:p>
            </p:txBody>
          </p:sp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id="{5643A39D-4608-8D0A-58C8-ABE51D184954}"/>
                  </a:ext>
                </a:extLst>
              </p:cNvPr>
              <p:cNvSpPr/>
              <p:nvPr/>
            </p:nvSpPr>
            <p:spPr>
              <a:xfrm>
                <a:off x="9182739" y="1241520"/>
                <a:ext cx="45719" cy="53973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dirty="0"/>
              </a:p>
            </p:txBody>
          </p:sp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56A51D89-C73A-271D-E49A-F1312EFC47B2}"/>
                  </a:ext>
                </a:extLst>
              </p:cNvPr>
              <p:cNvSpPr/>
              <p:nvPr/>
            </p:nvSpPr>
            <p:spPr>
              <a:xfrm>
                <a:off x="9843138" y="1239139"/>
                <a:ext cx="45719" cy="53973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/>
              </a:p>
            </p:txBody>
          </p:sp>
        </p:grp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23320EB0-490B-230D-B5B5-AF0F0349CC3C}"/>
                </a:ext>
              </a:extLst>
            </p:cNvPr>
            <p:cNvSpPr txBox="1"/>
            <p:nvPr/>
          </p:nvSpPr>
          <p:spPr>
            <a:xfrm>
              <a:off x="10511119" y="5535344"/>
              <a:ext cx="65851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dists</a:t>
              </a:r>
              <a:endParaRPr lang="en-IL" sz="1600" dirty="0"/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CCEACD79-9D4D-52FE-8F80-D730FD5D5E2B}"/>
                </a:ext>
              </a:extLst>
            </p:cNvPr>
            <p:cNvSpPr txBox="1"/>
            <p:nvPr/>
          </p:nvSpPr>
          <p:spPr>
            <a:xfrm>
              <a:off x="7766053" y="2903220"/>
              <a:ext cx="120447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Probability</a:t>
              </a:r>
              <a:endParaRPr lang="en-IL" sz="1600" dirty="0"/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C3E66721-9D08-25BE-A300-EF8F5B405E88}"/>
                </a:ext>
              </a:extLst>
            </p:cNvPr>
            <p:cNvSpPr txBox="1"/>
            <p:nvPr/>
          </p:nvSpPr>
          <p:spPr>
            <a:xfrm>
              <a:off x="7765126" y="5299023"/>
              <a:ext cx="41213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0</a:t>
              </a:r>
              <a:endParaRPr lang="en-IL" sz="1600" dirty="0"/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AAB4A415-5EEF-B611-2722-1D7EA1A8D196}"/>
                </a:ext>
              </a:extLst>
            </p:cNvPr>
            <p:cNvSpPr txBox="1"/>
            <p:nvPr/>
          </p:nvSpPr>
          <p:spPr>
            <a:xfrm>
              <a:off x="7749952" y="4066054"/>
              <a:ext cx="41213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</a:t>
              </a:r>
              <a:endParaRPr lang="en-IL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33943167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0C5E54-BF2D-954A-39BB-C48FFDB9F1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Measuring</a:t>
            </a:r>
            <a:r>
              <a:rPr lang="he-IL" dirty="0"/>
              <a:t> </a:t>
            </a:r>
            <a:r>
              <a:rPr lang="en-US" dirty="0"/>
              <a:t> Inversion effect 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9E2A32-338C-8CCC-87CF-0A762B172B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ROC curve - 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true positive rate (TPR) against false positive rate (FPR)</a:t>
            </a:r>
          </a:p>
          <a:p>
            <a:pPr marL="457200" lvl="1" indent="0">
              <a:buNone/>
            </a:pPr>
            <a:endParaRPr lang="en-US" dirty="0"/>
          </a:p>
          <a:p>
            <a:endParaRPr lang="en-IL" dirty="0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AC5AAF58-BE79-E87A-77A9-C8DE476080CD}"/>
              </a:ext>
            </a:extLst>
          </p:cNvPr>
          <p:cNvGrpSpPr/>
          <p:nvPr/>
        </p:nvGrpSpPr>
        <p:grpSpPr>
          <a:xfrm>
            <a:off x="7719060" y="2903220"/>
            <a:ext cx="3450574" cy="2970678"/>
            <a:chOff x="7719060" y="2903220"/>
            <a:chExt cx="3450574" cy="2970678"/>
          </a:xfrm>
        </p:grpSpPr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62CA8D20-8E84-53A4-9411-E11B4E8584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12162" y="3314342"/>
              <a:ext cx="0" cy="233889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74F260F0-123E-9530-967E-C6E9C11ADD98}"/>
                </a:ext>
              </a:extLst>
            </p:cNvPr>
            <p:cNvCxnSpPr>
              <a:cxnSpLocks/>
            </p:cNvCxnSpPr>
            <p:nvPr/>
          </p:nvCxnSpPr>
          <p:spPr>
            <a:xfrm>
              <a:off x="8112162" y="5653238"/>
              <a:ext cx="242800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D2A8ADFD-8C09-E64A-BA9E-6EB94D5DFE2F}"/>
                </a:ext>
              </a:extLst>
            </p:cNvPr>
            <p:cNvSpPr/>
            <p:nvPr/>
          </p:nvSpPr>
          <p:spPr>
            <a:xfrm>
              <a:off x="8273356" y="5485975"/>
              <a:ext cx="72536" cy="9557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8EECFADC-B7EE-1022-DCF3-5889D06C38D3}"/>
                </a:ext>
              </a:extLst>
            </p:cNvPr>
            <p:cNvSpPr/>
            <p:nvPr/>
          </p:nvSpPr>
          <p:spPr>
            <a:xfrm>
              <a:off x="8434548" y="5485975"/>
              <a:ext cx="72536" cy="9557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292D7E42-FC59-85C8-2C51-E1047F0684EA}"/>
                </a:ext>
              </a:extLst>
            </p:cNvPr>
            <p:cNvSpPr/>
            <p:nvPr/>
          </p:nvSpPr>
          <p:spPr>
            <a:xfrm>
              <a:off x="8692474" y="5490192"/>
              <a:ext cx="72536" cy="9557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68713744-8B4B-1A4B-49C0-57DFF4C4D68D}"/>
                </a:ext>
              </a:extLst>
            </p:cNvPr>
            <p:cNvSpPr/>
            <p:nvPr/>
          </p:nvSpPr>
          <p:spPr>
            <a:xfrm>
              <a:off x="9737885" y="5469557"/>
              <a:ext cx="72536" cy="9557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83609FAF-C2F3-3905-6920-6375AB6A5AAC}"/>
                </a:ext>
              </a:extLst>
            </p:cNvPr>
            <p:cNvGrpSpPr/>
            <p:nvPr/>
          </p:nvGrpSpPr>
          <p:grpSpPr>
            <a:xfrm rot="10800000">
              <a:off x="8970531" y="4233281"/>
              <a:ext cx="1539422" cy="99793"/>
              <a:chOff x="8918573" y="1239139"/>
              <a:chExt cx="970284" cy="56354"/>
            </a:xfrm>
            <a:solidFill>
              <a:schemeClr val="accent2"/>
            </a:solidFill>
          </p:grpSpPr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A9D209AC-9B40-7F23-7FBD-C8FA8A4FB83C}"/>
                  </a:ext>
                </a:extLst>
              </p:cNvPr>
              <p:cNvSpPr/>
              <p:nvPr/>
            </p:nvSpPr>
            <p:spPr>
              <a:xfrm>
                <a:off x="8918573" y="1239139"/>
                <a:ext cx="45719" cy="53973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/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D0FC6552-F6B0-6FCA-7B8B-2956F929856C}"/>
                  </a:ext>
                </a:extLst>
              </p:cNvPr>
              <p:cNvSpPr/>
              <p:nvPr/>
            </p:nvSpPr>
            <p:spPr>
              <a:xfrm>
                <a:off x="9020171" y="1239139"/>
                <a:ext cx="45719" cy="53973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/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158F13DD-939C-1676-9192-E0E1EC944267}"/>
                  </a:ext>
                </a:extLst>
              </p:cNvPr>
              <p:cNvSpPr/>
              <p:nvPr/>
            </p:nvSpPr>
            <p:spPr>
              <a:xfrm>
                <a:off x="9182739" y="1241520"/>
                <a:ext cx="45719" cy="53973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dirty="0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DE22E760-AE16-D58A-EA48-BD9CA2B4D65D}"/>
                  </a:ext>
                </a:extLst>
              </p:cNvPr>
              <p:cNvSpPr/>
              <p:nvPr/>
            </p:nvSpPr>
            <p:spPr>
              <a:xfrm>
                <a:off x="9843138" y="1239139"/>
                <a:ext cx="45719" cy="53973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/>
              </a:p>
            </p:txBody>
          </p: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D1157DD-3C4F-4E16-CABF-BC02E03BCA80}"/>
                </a:ext>
              </a:extLst>
            </p:cNvPr>
            <p:cNvSpPr txBox="1"/>
            <p:nvPr/>
          </p:nvSpPr>
          <p:spPr>
            <a:xfrm>
              <a:off x="10511119" y="5535344"/>
              <a:ext cx="65851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dists</a:t>
              </a:r>
              <a:endParaRPr lang="en-IL" sz="1600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D4DF6FF-D736-F6EA-DCEC-ED533F2A1AD5}"/>
                </a:ext>
              </a:extLst>
            </p:cNvPr>
            <p:cNvSpPr txBox="1"/>
            <p:nvPr/>
          </p:nvSpPr>
          <p:spPr>
            <a:xfrm>
              <a:off x="7766053" y="2903220"/>
              <a:ext cx="120447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Is different?</a:t>
              </a:r>
              <a:endParaRPr lang="en-IL" sz="1600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40E1DCF3-1C14-20BD-EB48-894C385E2727}"/>
                </a:ext>
              </a:extLst>
            </p:cNvPr>
            <p:cNvSpPr txBox="1"/>
            <p:nvPr/>
          </p:nvSpPr>
          <p:spPr>
            <a:xfrm>
              <a:off x="7765126" y="5299023"/>
              <a:ext cx="41213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0</a:t>
              </a:r>
              <a:endParaRPr lang="en-IL" sz="1600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3A2ECB1D-777A-295A-4E2D-9E0A54B8406F}"/>
                </a:ext>
              </a:extLst>
            </p:cNvPr>
            <p:cNvSpPr txBox="1"/>
            <p:nvPr/>
          </p:nvSpPr>
          <p:spPr>
            <a:xfrm>
              <a:off x="7749952" y="4066054"/>
              <a:ext cx="41213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</a:t>
              </a:r>
              <a:endParaRPr lang="en-IL" sz="1600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CE8C2B81-09A5-E2A8-C6D0-CC903160DDBD}"/>
                </a:ext>
              </a:extLst>
            </p:cNvPr>
            <p:cNvSpPr/>
            <p:nvPr/>
          </p:nvSpPr>
          <p:spPr>
            <a:xfrm>
              <a:off x="8098329" y="4274371"/>
              <a:ext cx="2677767" cy="1260973"/>
            </a:xfrm>
            <a:custGeom>
              <a:avLst/>
              <a:gdLst>
                <a:gd name="connsiteX0" fmla="*/ 0 w 1687773"/>
                <a:gd name="connsiteY0" fmla="*/ 712085 h 712085"/>
                <a:gd name="connsiteX1" fmla="*/ 95534 w 1687773"/>
                <a:gd name="connsiteY1" fmla="*/ 698437 h 712085"/>
                <a:gd name="connsiteX2" fmla="*/ 423080 w 1687773"/>
                <a:gd name="connsiteY2" fmla="*/ 689339 h 712085"/>
                <a:gd name="connsiteX3" fmla="*/ 509516 w 1687773"/>
                <a:gd name="connsiteY3" fmla="*/ 680240 h 712085"/>
                <a:gd name="connsiteX4" fmla="*/ 536812 w 1687773"/>
                <a:gd name="connsiteY4" fmla="*/ 675691 h 712085"/>
                <a:gd name="connsiteX5" fmla="*/ 609600 w 1687773"/>
                <a:gd name="connsiteY5" fmla="*/ 630198 h 712085"/>
                <a:gd name="connsiteX6" fmla="*/ 636895 w 1687773"/>
                <a:gd name="connsiteY6" fmla="*/ 607452 h 712085"/>
                <a:gd name="connsiteX7" fmla="*/ 655092 w 1687773"/>
                <a:gd name="connsiteY7" fmla="*/ 598353 h 712085"/>
                <a:gd name="connsiteX8" fmla="*/ 691486 w 1687773"/>
                <a:gd name="connsiteY8" fmla="*/ 552861 h 712085"/>
                <a:gd name="connsiteX9" fmla="*/ 723331 w 1687773"/>
                <a:gd name="connsiteY9" fmla="*/ 521016 h 712085"/>
                <a:gd name="connsiteX10" fmla="*/ 764274 w 1687773"/>
                <a:gd name="connsiteY10" fmla="*/ 470974 h 712085"/>
                <a:gd name="connsiteX11" fmla="*/ 787020 w 1687773"/>
                <a:gd name="connsiteY11" fmla="*/ 439130 h 712085"/>
                <a:gd name="connsiteX12" fmla="*/ 855259 w 1687773"/>
                <a:gd name="connsiteY12" fmla="*/ 361792 h 712085"/>
                <a:gd name="connsiteX13" fmla="*/ 887104 w 1687773"/>
                <a:gd name="connsiteY13" fmla="*/ 339046 h 712085"/>
                <a:gd name="connsiteX14" fmla="*/ 928047 w 1687773"/>
                <a:gd name="connsiteY14" fmla="*/ 293553 h 712085"/>
                <a:gd name="connsiteX15" fmla="*/ 946244 w 1687773"/>
                <a:gd name="connsiteY15" fmla="*/ 275356 h 712085"/>
                <a:gd name="connsiteX16" fmla="*/ 973540 w 1687773"/>
                <a:gd name="connsiteY16" fmla="*/ 243512 h 712085"/>
                <a:gd name="connsiteX17" fmla="*/ 1019032 w 1687773"/>
                <a:gd name="connsiteY17" fmla="*/ 170724 h 712085"/>
                <a:gd name="connsiteX18" fmla="*/ 1037229 w 1687773"/>
                <a:gd name="connsiteY18" fmla="*/ 152527 h 712085"/>
                <a:gd name="connsiteX19" fmla="*/ 1046328 w 1687773"/>
                <a:gd name="connsiteY19" fmla="*/ 134330 h 712085"/>
                <a:gd name="connsiteX20" fmla="*/ 1082722 w 1687773"/>
                <a:gd name="connsiteY20" fmla="*/ 88837 h 712085"/>
                <a:gd name="connsiteX21" fmla="*/ 1100919 w 1687773"/>
                <a:gd name="connsiteY21" fmla="*/ 70640 h 712085"/>
                <a:gd name="connsiteX22" fmla="*/ 1114567 w 1687773"/>
                <a:gd name="connsiteY22" fmla="*/ 47894 h 712085"/>
                <a:gd name="connsiteX23" fmla="*/ 1132764 w 1687773"/>
                <a:gd name="connsiteY23" fmla="*/ 34246 h 712085"/>
                <a:gd name="connsiteX24" fmla="*/ 1196453 w 1687773"/>
                <a:gd name="connsiteY24" fmla="*/ 11500 h 712085"/>
                <a:gd name="connsiteX25" fmla="*/ 1328382 w 1687773"/>
                <a:gd name="connsiteY25" fmla="*/ 2401 h 712085"/>
                <a:gd name="connsiteX26" fmla="*/ 1433015 w 1687773"/>
                <a:gd name="connsiteY26" fmla="*/ 11500 h 712085"/>
                <a:gd name="connsiteX27" fmla="*/ 1574041 w 1687773"/>
                <a:gd name="connsiteY27" fmla="*/ 20598 h 712085"/>
                <a:gd name="connsiteX28" fmla="*/ 1646829 w 1687773"/>
                <a:gd name="connsiteY28" fmla="*/ 16049 h 712085"/>
                <a:gd name="connsiteX29" fmla="*/ 1687773 w 1687773"/>
                <a:gd name="connsiteY29" fmla="*/ 6950 h 712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687773" h="712085">
                  <a:moveTo>
                    <a:pt x="0" y="712085"/>
                  </a:moveTo>
                  <a:cubicBezTo>
                    <a:pt x="29043" y="707245"/>
                    <a:pt x="70117" y="700095"/>
                    <a:pt x="95534" y="698437"/>
                  </a:cubicBezTo>
                  <a:cubicBezTo>
                    <a:pt x="134685" y="695884"/>
                    <a:pt x="406442" y="689745"/>
                    <a:pt x="423080" y="689339"/>
                  </a:cubicBezTo>
                  <a:lnTo>
                    <a:pt x="509516" y="680240"/>
                  </a:lnTo>
                  <a:cubicBezTo>
                    <a:pt x="518674" y="679141"/>
                    <a:pt x="528125" y="678793"/>
                    <a:pt x="536812" y="675691"/>
                  </a:cubicBezTo>
                  <a:cubicBezTo>
                    <a:pt x="566596" y="665054"/>
                    <a:pt x="584910" y="649597"/>
                    <a:pt x="609600" y="630198"/>
                  </a:cubicBezTo>
                  <a:cubicBezTo>
                    <a:pt x="618913" y="622881"/>
                    <a:pt x="627193" y="614244"/>
                    <a:pt x="636895" y="607452"/>
                  </a:cubicBezTo>
                  <a:cubicBezTo>
                    <a:pt x="642451" y="603563"/>
                    <a:pt x="649026" y="601386"/>
                    <a:pt x="655092" y="598353"/>
                  </a:cubicBezTo>
                  <a:cubicBezTo>
                    <a:pt x="667223" y="583189"/>
                    <a:pt x="677754" y="566593"/>
                    <a:pt x="691486" y="552861"/>
                  </a:cubicBezTo>
                  <a:cubicBezTo>
                    <a:pt x="702101" y="542246"/>
                    <a:pt x="713825" y="532635"/>
                    <a:pt x="723331" y="521016"/>
                  </a:cubicBezTo>
                  <a:cubicBezTo>
                    <a:pt x="736979" y="504335"/>
                    <a:pt x="751747" y="488512"/>
                    <a:pt x="764274" y="470974"/>
                  </a:cubicBezTo>
                  <a:cubicBezTo>
                    <a:pt x="771856" y="460359"/>
                    <a:pt x="778669" y="449151"/>
                    <a:pt x="787020" y="439130"/>
                  </a:cubicBezTo>
                  <a:cubicBezTo>
                    <a:pt x="809029" y="412719"/>
                    <a:pt x="827283" y="381775"/>
                    <a:pt x="855259" y="361792"/>
                  </a:cubicBezTo>
                  <a:cubicBezTo>
                    <a:pt x="865874" y="354210"/>
                    <a:pt x="877083" y="347397"/>
                    <a:pt x="887104" y="339046"/>
                  </a:cubicBezTo>
                  <a:cubicBezTo>
                    <a:pt x="911578" y="318651"/>
                    <a:pt x="907804" y="316326"/>
                    <a:pt x="928047" y="293553"/>
                  </a:cubicBezTo>
                  <a:cubicBezTo>
                    <a:pt x="933746" y="287142"/>
                    <a:pt x="941097" y="282218"/>
                    <a:pt x="946244" y="275356"/>
                  </a:cubicBezTo>
                  <a:cubicBezTo>
                    <a:pt x="973006" y="239674"/>
                    <a:pt x="933962" y="273194"/>
                    <a:pt x="973540" y="243512"/>
                  </a:cubicBezTo>
                  <a:cubicBezTo>
                    <a:pt x="984851" y="224121"/>
                    <a:pt x="1001510" y="190749"/>
                    <a:pt x="1019032" y="170724"/>
                  </a:cubicBezTo>
                  <a:cubicBezTo>
                    <a:pt x="1024681" y="164268"/>
                    <a:pt x="1032082" y="159389"/>
                    <a:pt x="1037229" y="152527"/>
                  </a:cubicBezTo>
                  <a:cubicBezTo>
                    <a:pt x="1041298" y="147102"/>
                    <a:pt x="1042386" y="139848"/>
                    <a:pt x="1046328" y="134330"/>
                  </a:cubicBezTo>
                  <a:cubicBezTo>
                    <a:pt x="1057616" y="118528"/>
                    <a:pt x="1068990" y="102569"/>
                    <a:pt x="1082722" y="88837"/>
                  </a:cubicBezTo>
                  <a:cubicBezTo>
                    <a:pt x="1088788" y="82771"/>
                    <a:pt x="1095652" y="77411"/>
                    <a:pt x="1100919" y="70640"/>
                  </a:cubicBezTo>
                  <a:cubicBezTo>
                    <a:pt x="1106348" y="63660"/>
                    <a:pt x="1108744" y="54548"/>
                    <a:pt x="1114567" y="47894"/>
                  </a:cubicBezTo>
                  <a:cubicBezTo>
                    <a:pt x="1119560" y="42188"/>
                    <a:pt x="1126215" y="38066"/>
                    <a:pt x="1132764" y="34246"/>
                  </a:cubicBezTo>
                  <a:cubicBezTo>
                    <a:pt x="1168479" y="13412"/>
                    <a:pt x="1161852" y="17267"/>
                    <a:pt x="1196453" y="11500"/>
                  </a:cubicBezTo>
                  <a:cubicBezTo>
                    <a:pt x="1245043" y="-4699"/>
                    <a:pt x="1225788" y="307"/>
                    <a:pt x="1328382" y="2401"/>
                  </a:cubicBezTo>
                  <a:cubicBezTo>
                    <a:pt x="1363384" y="3115"/>
                    <a:pt x="1398134" y="8510"/>
                    <a:pt x="1433015" y="11500"/>
                  </a:cubicBezTo>
                  <a:cubicBezTo>
                    <a:pt x="1510345" y="18128"/>
                    <a:pt x="1478871" y="15589"/>
                    <a:pt x="1574041" y="20598"/>
                  </a:cubicBezTo>
                  <a:cubicBezTo>
                    <a:pt x="1598304" y="19082"/>
                    <a:pt x="1622742" y="19334"/>
                    <a:pt x="1646829" y="16049"/>
                  </a:cubicBezTo>
                  <a:cubicBezTo>
                    <a:pt x="1724104" y="5511"/>
                    <a:pt x="1642874" y="6950"/>
                    <a:pt x="1687773" y="695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61D4A21A-D373-32C2-503F-B8F0E2DFAF6F}"/>
                </a:ext>
              </a:extLst>
            </p:cNvPr>
            <p:cNvCxnSpPr>
              <a:cxnSpLocks/>
            </p:cNvCxnSpPr>
            <p:nvPr/>
          </p:nvCxnSpPr>
          <p:spPr>
            <a:xfrm>
              <a:off x="8093430" y="4858555"/>
              <a:ext cx="2664841" cy="0"/>
            </a:xfrm>
            <a:prstGeom prst="line">
              <a:avLst/>
            </a:prstGeom>
            <a:ln w="19050"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2D781067-56B5-0F5D-D737-DED207EE110B}"/>
                </a:ext>
              </a:extLst>
            </p:cNvPr>
            <p:cNvSpPr txBox="1"/>
            <p:nvPr/>
          </p:nvSpPr>
          <p:spPr>
            <a:xfrm>
              <a:off x="7719060" y="4657093"/>
              <a:ext cx="54652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0.5</a:t>
              </a:r>
              <a:endParaRPr lang="en-IL" sz="1600" dirty="0"/>
            </a:p>
          </p:txBody>
        </p:sp>
      </p:grp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DBC813D-7AF5-174D-1458-40FA0B8596FE}"/>
              </a:ext>
            </a:extLst>
          </p:cNvPr>
          <p:cNvCxnSpPr>
            <a:cxnSpLocks/>
          </p:cNvCxnSpPr>
          <p:nvPr/>
        </p:nvCxnSpPr>
        <p:spPr>
          <a:xfrm>
            <a:off x="9510750" y="3756660"/>
            <a:ext cx="0" cy="1896578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Table 12">
            <a:extLst>
              <a:ext uri="{FF2B5EF4-FFF2-40B4-BE49-F238E27FC236}">
                <a16:creationId xmlns:a16="http://schemas.microsoft.com/office/drawing/2014/main" id="{DB848690-6BB9-BC16-B23F-12A1281012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6277665"/>
              </p:ext>
            </p:extLst>
          </p:nvPr>
        </p:nvGraphicFramePr>
        <p:xfrm>
          <a:off x="2668500" y="4669973"/>
          <a:ext cx="4443294" cy="12099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1098">
                  <a:extLst>
                    <a:ext uri="{9D8B030D-6E8A-4147-A177-3AD203B41FA5}">
                      <a16:colId xmlns:a16="http://schemas.microsoft.com/office/drawing/2014/main" val="1236718371"/>
                    </a:ext>
                  </a:extLst>
                </a:gridCol>
                <a:gridCol w="1481098">
                  <a:extLst>
                    <a:ext uri="{9D8B030D-6E8A-4147-A177-3AD203B41FA5}">
                      <a16:colId xmlns:a16="http://schemas.microsoft.com/office/drawing/2014/main" val="1834343066"/>
                    </a:ext>
                  </a:extLst>
                </a:gridCol>
                <a:gridCol w="1481098">
                  <a:extLst>
                    <a:ext uri="{9D8B030D-6E8A-4147-A177-3AD203B41FA5}">
                      <a16:colId xmlns:a16="http://schemas.microsoft.com/office/drawing/2014/main" val="3001265031"/>
                    </a:ext>
                  </a:extLst>
                </a:gridCol>
              </a:tblGrid>
              <a:tr h="313775">
                <a:tc>
                  <a:txBody>
                    <a:bodyPr/>
                    <a:lstStyle/>
                    <a:p>
                      <a:pPr algn="ctr"/>
                      <a:endParaRPr lang="en-IL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Same</a:t>
                      </a:r>
                      <a:endParaRPr lang="en-IL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Different</a:t>
                      </a:r>
                      <a:endParaRPr lang="en-IL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036118"/>
                  </a:ext>
                </a:extLst>
              </a:tr>
              <a:tr h="31377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Same</a:t>
                      </a:r>
                      <a:endParaRPr lang="en-IL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TPR</a:t>
                      </a:r>
                      <a:endParaRPr lang="en-IL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FPR</a:t>
                      </a:r>
                      <a:endParaRPr lang="en-IL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8070381"/>
                  </a:ext>
                </a:extLst>
              </a:tr>
              <a:tr h="47843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Different</a:t>
                      </a:r>
                      <a:endParaRPr lang="en-IL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FNR</a:t>
                      </a:r>
                      <a:endParaRPr lang="en-IL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TNR</a:t>
                      </a:r>
                      <a:endParaRPr lang="en-IL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8349788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57C1B394-AC05-53CE-A04D-32950C2EC882}"/>
              </a:ext>
            </a:extLst>
          </p:cNvPr>
          <p:cNvSpPr txBox="1"/>
          <p:nvPr/>
        </p:nvSpPr>
        <p:spPr>
          <a:xfrm>
            <a:off x="4968240" y="4281070"/>
            <a:ext cx="1220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– Actual – </a:t>
            </a:r>
            <a:endParaRPr lang="en-IL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AB8FF5B-4637-B353-E2C6-852341CB1BDF}"/>
              </a:ext>
            </a:extLst>
          </p:cNvPr>
          <p:cNvSpPr txBox="1"/>
          <p:nvPr/>
        </p:nvSpPr>
        <p:spPr>
          <a:xfrm>
            <a:off x="1593316" y="4995647"/>
            <a:ext cx="108324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|</a:t>
            </a:r>
            <a:br>
              <a:rPr lang="en-US" dirty="0"/>
            </a:br>
            <a:r>
              <a:rPr lang="en-US" dirty="0"/>
              <a:t>Predicted</a:t>
            </a:r>
            <a:br>
              <a:rPr lang="en-US" dirty="0"/>
            </a:br>
            <a:r>
              <a:rPr lang="en-US" dirty="0"/>
              <a:t>|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3050617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1000</TotalTime>
  <Words>1056</Words>
  <Application>Microsoft Office PowerPoint</Application>
  <PresentationFormat>Widescreen</PresentationFormat>
  <Paragraphs>256</Paragraphs>
  <Slides>41</Slides>
  <Notes>25</Notes>
  <HiddenSlides>11</HiddenSlides>
  <MMClips>3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6" baseType="lpstr">
      <vt:lpstr>Arial</vt:lpstr>
      <vt:lpstr>Calibri</vt:lpstr>
      <vt:lpstr>Calibri Light</vt:lpstr>
      <vt:lpstr>Courier New</vt:lpstr>
      <vt:lpstr>Office Theme</vt:lpstr>
      <vt:lpstr>Psychology Seminar Project</vt:lpstr>
      <vt:lpstr>Introduction</vt:lpstr>
      <vt:lpstr>Introduction</vt:lpstr>
      <vt:lpstr>Introduction</vt:lpstr>
      <vt:lpstr>Introduction</vt:lpstr>
      <vt:lpstr>Experiment 1 – Inversion effect</vt:lpstr>
      <vt:lpstr>Measuring  Inversion effect </vt:lpstr>
      <vt:lpstr>Measuring  Inversion effect </vt:lpstr>
      <vt:lpstr>Measuring  Inversion effect </vt:lpstr>
      <vt:lpstr>Measuring  Inversion effect </vt:lpstr>
      <vt:lpstr>Measuring  Inversion effect </vt:lpstr>
      <vt:lpstr>Measuring  Inversion effect </vt:lpstr>
      <vt:lpstr>Measuring  Inversion effect </vt:lpstr>
      <vt:lpstr>PowerPoint Presentation</vt:lpstr>
      <vt:lpstr>Background</vt:lpstr>
      <vt:lpstr>Experiment 1</vt:lpstr>
      <vt:lpstr>Experiment 1 – results?</vt:lpstr>
      <vt:lpstr>Experiment 1 – results?</vt:lpstr>
      <vt:lpstr>Experiment 1 – results?</vt:lpstr>
      <vt:lpstr>Experiment 1 – results?</vt:lpstr>
      <vt:lpstr>Experiment 1 – results?</vt:lpstr>
      <vt:lpstr>Experiment 1 – results?</vt:lpstr>
      <vt:lpstr>Experiment 1 – results?</vt:lpstr>
      <vt:lpstr>Hands dataset processing</vt:lpstr>
      <vt:lpstr>PowerPoint Presentation</vt:lpstr>
      <vt:lpstr>PowerPoint Presentation</vt:lpstr>
      <vt:lpstr>PowerPoint Presentation</vt:lpstr>
      <vt:lpstr>PowerPoint Presentation</vt:lpstr>
      <vt:lpstr>Before and after Hands processing</vt:lpstr>
      <vt:lpstr>Experiment 1 – methods</vt:lpstr>
      <vt:lpstr>Experiment 1 – methods</vt:lpstr>
      <vt:lpstr>Experiment 1.1 – results</vt:lpstr>
      <vt:lpstr>Experiment 1.2 – methods</vt:lpstr>
      <vt:lpstr>Experiment 1.2 – results</vt:lpstr>
      <vt:lpstr>Experiment 1 – Discussion</vt:lpstr>
      <vt:lpstr>Experiment 2 - Finetuning</vt:lpstr>
      <vt:lpstr>Experiment 2 - Methods</vt:lpstr>
      <vt:lpstr>Experiment 2 – results</vt:lpstr>
      <vt:lpstr>Experiment 2 – discussion</vt:lpstr>
      <vt:lpstr>Acknowledgment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</dc:title>
  <dc:creator>Noam Avidor</dc:creator>
  <cp:lastModifiedBy>Noam Avidor</cp:lastModifiedBy>
  <cp:revision>27</cp:revision>
  <dcterms:created xsi:type="dcterms:W3CDTF">2023-06-16T14:06:12Z</dcterms:created>
  <dcterms:modified xsi:type="dcterms:W3CDTF">2023-06-29T07:23:21Z</dcterms:modified>
</cp:coreProperties>
</file>